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6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Archivo Black" panose="020B0A03020202020B04" pitchFamily="34" charset="7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ndal" panose="02000503000000020004" pitchFamily="2" charset="77"/>
      <p:regular r:id="rId27"/>
    </p:embeddedFont>
    <p:embeddedFont>
      <p:font typeface="Canva Sans" panose="020B0503030501040103" pitchFamily="34" charset="0"/>
      <p:regular r:id="rId28"/>
    </p:embeddedFont>
    <p:embeddedFont>
      <p:font typeface="Composite" pitchFamily="2" charset="-79"/>
      <p:regular r:id="rId29"/>
    </p:embeddedFont>
    <p:embeddedFont>
      <p:font typeface="Composite Bold" pitchFamily="2" charset="-79"/>
      <p:regular r:id="rId30"/>
      <p:bold r:id="rId31"/>
    </p:embeddedFont>
    <p:embeddedFont>
      <p:font typeface="Glacial Indifference" pitchFamily="2" charset="0"/>
      <p:regular r:id="rId32"/>
    </p:embeddedFont>
    <p:embeddedFont>
      <p:font typeface="Glacial Indifference Bold" pitchFamily="2" charset="0"/>
      <p:regular r:id="rId33"/>
      <p:bold r:id="rId34"/>
    </p:embeddedFont>
    <p:embeddedFont>
      <p:font typeface="League Spartan" pitchFamily="2" charset="7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49" autoAdjust="0"/>
  </p:normalViewPr>
  <p:slideViewPr>
    <p:cSldViewPr>
      <p:cViewPr>
        <p:scale>
          <a:sx n="38" d="100"/>
          <a:sy n="38" d="100"/>
        </p:scale>
        <p:origin x="1496" y="1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5.svg"/><Relationship Id="rId7" Type="http://schemas.openxmlformats.org/officeDocument/2006/relationships/image" Target="../media/image4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62.svg"/><Relationship Id="rId5" Type="http://schemas.openxmlformats.org/officeDocument/2006/relationships/image" Target="../media/image2.svg"/><Relationship Id="rId10" Type="http://schemas.openxmlformats.org/officeDocument/2006/relationships/image" Target="../media/image61.png"/><Relationship Id="rId4" Type="http://schemas.openxmlformats.org/officeDocument/2006/relationships/image" Target="../media/image1.png"/><Relationship Id="rId9" Type="http://schemas.openxmlformats.org/officeDocument/2006/relationships/image" Target="../media/image6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4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image" Target="../media/image64.svg"/><Relationship Id="rId7" Type="http://schemas.openxmlformats.org/officeDocument/2006/relationships/image" Target="../media/image6.svg"/><Relationship Id="rId12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68.svg"/><Relationship Id="rId5" Type="http://schemas.openxmlformats.org/officeDocument/2006/relationships/image" Target="../media/image2.svg"/><Relationship Id="rId10" Type="http://schemas.openxmlformats.org/officeDocument/2006/relationships/image" Target="../media/image67.png"/><Relationship Id="rId4" Type="http://schemas.openxmlformats.org/officeDocument/2006/relationships/image" Target="../media/image1.png"/><Relationship Id="rId9" Type="http://schemas.openxmlformats.org/officeDocument/2006/relationships/image" Target="../media/image6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4.svg"/><Relationship Id="rId7" Type="http://schemas.openxmlformats.org/officeDocument/2006/relationships/image" Target="../media/image6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6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Relationship Id="rId9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Relationship Id="rId9" Type="http://schemas.openxmlformats.org/officeDocument/2006/relationships/image" Target="../media/image8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Relationship Id="rId9" Type="http://schemas.openxmlformats.org/officeDocument/2006/relationships/image" Target="../media/image8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8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1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8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7.png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.svg"/><Relationship Id="rId15" Type="http://schemas.openxmlformats.org/officeDocument/2006/relationships/image" Target="../media/image40.png"/><Relationship Id="rId10" Type="http://schemas.openxmlformats.org/officeDocument/2006/relationships/image" Target="../media/image33.png"/><Relationship Id="rId4" Type="http://schemas.openxmlformats.org/officeDocument/2006/relationships/image" Target="../media/image1.png"/><Relationship Id="rId9" Type="http://schemas.openxmlformats.org/officeDocument/2006/relationships/image" Target="../media/image32.sv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8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.svg"/><Relationship Id="rId15" Type="http://schemas.openxmlformats.org/officeDocument/2006/relationships/image" Target="../media/image43.png"/><Relationship Id="rId10" Type="http://schemas.openxmlformats.org/officeDocument/2006/relationships/image" Target="../media/image33.png"/><Relationship Id="rId4" Type="http://schemas.openxmlformats.org/officeDocument/2006/relationships/image" Target="../media/image1.png"/><Relationship Id="rId9" Type="http://schemas.openxmlformats.org/officeDocument/2006/relationships/image" Target="../media/image32.svg"/><Relationship Id="rId1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svg"/><Relationship Id="rId7" Type="http://schemas.openxmlformats.org/officeDocument/2006/relationships/image" Target="../media/image4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4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2.svg"/><Relationship Id="rId10" Type="http://schemas.openxmlformats.org/officeDocument/2006/relationships/image" Target="../media/image49.svg"/><Relationship Id="rId4" Type="http://schemas.openxmlformats.org/officeDocument/2006/relationships/image" Target="../media/image1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svg"/><Relationship Id="rId7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82110" y="5181110"/>
            <a:ext cx="8154379" cy="8154379"/>
          </a:xfrm>
          <a:custGeom>
            <a:avLst/>
            <a:gdLst/>
            <a:ahLst/>
            <a:cxnLst/>
            <a:rect l="l" t="t" r="r" b="b"/>
            <a:pathLst>
              <a:path w="8154379" h="8154379">
                <a:moveTo>
                  <a:pt x="0" y="0"/>
                </a:moveTo>
                <a:lnTo>
                  <a:pt x="8154380" y="0"/>
                </a:lnTo>
                <a:lnTo>
                  <a:pt x="8154380" y="8154380"/>
                </a:lnTo>
                <a:lnTo>
                  <a:pt x="0" y="815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64929" y="-728801"/>
            <a:ext cx="4809082" cy="1757501"/>
          </a:xfrm>
          <a:custGeom>
            <a:avLst/>
            <a:gdLst/>
            <a:ahLst/>
            <a:cxnLst/>
            <a:rect l="l" t="t" r="r" b="b"/>
            <a:pathLst>
              <a:path w="4809082" h="1757501">
                <a:moveTo>
                  <a:pt x="0" y="0"/>
                </a:moveTo>
                <a:lnTo>
                  <a:pt x="4809082" y="0"/>
                </a:lnTo>
                <a:lnTo>
                  <a:pt x="4809082" y="1757501"/>
                </a:lnTo>
                <a:lnTo>
                  <a:pt x="0" y="1757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484725" y="-5309909"/>
            <a:ext cx="8154379" cy="8154379"/>
          </a:xfrm>
          <a:custGeom>
            <a:avLst/>
            <a:gdLst/>
            <a:ahLst/>
            <a:cxnLst/>
            <a:rect l="l" t="t" r="r" b="b"/>
            <a:pathLst>
              <a:path w="8154379" h="8154379">
                <a:moveTo>
                  <a:pt x="0" y="0"/>
                </a:moveTo>
                <a:lnTo>
                  <a:pt x="8154379" y="0"/>
                </a:lnTo>
                <a:lnTo>
                  <a:pt x="8154379" y="8154379"/>
                </a:lnTo>
                <a:lnTo>
                  <a:pt x="0" y="815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60980" y="2968295"/>
            <a:ext cx="11766040" cy="246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>
                <a:solidFill>
                  <a:srgbClr val="343434"/>
                </a:solidFill>
                <a:latin typeface="Candal"/>
                <a:ea typeface="Candal"/>
                <a:cs typeface="Candal"/>
                <a:sym typeface="Candal"/>
              </a:rPr>
              <a:t>FAKE NEWS DETECTION USING MACHINE LEARNING AND DEEP LEARNING</a:t>
            </a:r>
          </a:p>
        </p:txBody>
      </p:sp>
      <p:sp>
        <p:nvSpPr>
          <p:cNvPr id="6" name="Freeform 6"/>
          <p:cNvSpPr/>
          <p:nvPr/>
        </p:nvSpPr>
        <p:spPr>
          <a:xfrm flipH="1" flipV="1">
            <a:off x="14171741" y="6177516"/>
            <a:ext cx="4425558" cy="4425558"/>
          </a:xfrm>
          <a:custGeom>
            <a:avLst/>
            <a:gdLst/>
            <a:ahLst/>
            <a:cxnLst/>
            <a:rect l="l" t="t" r="r" b="b"/>
            <a:pathLst>
              <a:path w="4425558" h="4425558">
                <a:moveTo>
                  <a:pt x="4425558" y="4425559"/>
                </a:moveTo>
                <a:lnTo>
                  <a:pt x="0" y="4425559"/>
                </a:lnTo>
                <a:lnTo>
                  <a:pt x="0" y="0"/>
                </a:lnTo>
                <a:lnTo>
                  <a:pt x="4425558" y="0"/>
                </a:lnTo>
                <a:lnTo>
                  <a:pt x="4425558" y="442555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05233" y="8131414"/>
            <a:ext cx="7315200" cy="1923288"/>
          </a:xfrm>
          <a:custGeom>
            <a:avLst/>
            <a:gdLst/>
            <a:ahLst/>
            <a:cxnLst/>
            <a:rect l="l" t="t" r="r" b="b"/>
            <a:pathLst>
              <a:path w="7315200" h="1923288">
                <a:moveTo>
                  <a:pt x="0" y="0"/>
                </a:moveTo>
                <a:lnTo>
                  <a:pt x="7315200" y="0"/>
                </a:lnTo>
                <a:lnTo>
                  <a:pt x="7315200" y="1923288"/>
                </a:lnTo>
                <a:lnTo>
                  <a:pt x="0" y="19232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82110" y="-728801"/>
            <a:ext cx="4809082" cy="1757501"/>
          </a:xfrm>
          <a:custGeom>
            <a:avLst/>
            <a:gdLst/>
            <a:ahLst/>
            <a:cxnLst/>
            <a:rect l="l" t="t" r="r" b="b"/>
            <a:pathLst>
              <a:path w="4809082" h="1757501">
                <a:moveTo>
                  <a:pt x="0" y="0"/>
                </a:moveTo>
                <a:lnTo>
                  <a:pt x="4809083" y="0"/>
                </a:lnTo>
                <a:lnTo>
                  <a:pt x="4809083" y="1757501"/>
                </a:lnTo>
                <a:lnTo>
                  <a:pt x="0" y="1757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073520" y="-728801"/>
            <a:ext cx="4809082" cy="1757501"/>
          </a:xfrm>
          <a:custGeom>
            <a:avLst/>
            <a:gdLst/>
            <a:ahLst/>
            <a:cxnLst/>
            <a:rect l="l" t="t" r="r" b="b"/>
            <a:pathLst>
              <a:path w="4809082" h="1757501">
                <a:moveTo>
                  <a:pt x="0" y="0"/>
                </a:moveTo>
                <a:lnTo>
                  <a:pt x="4809082" y="0"/>
                </a:lnTo>
                <a:lnTo>
                  <a:pt x="4809082" y="1757501"/>
                </a:lnTo>
                <a:lnTo>
                  <a:pt x="0" y="1757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849742" y="-728801"/>
            <a:ext cx="5955632" cy="4114800"/>
          </a:xfrm>
          <a:custGeom>
            <a:avLst/>
            <a:gdLst/>
            <a:ahLst/>
            <a:cxnLst/>
            <a:rect l="l" t="t" r="r" b="b"/>
            <a:pathLst>
              <a:path w="5955632" h="4114800">
                <a:moveTo>
                  <a:pt x="0" y="0"/>
                </a:moveTo>
                <a:lnTo>
                  <a:pt x="5955632" y="0"/>
                </a:lnTo>
                <a:lnTo>
                  <a:pt x="59556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105890" y="6584301"/>
            <a:ext cx="8662733" cy="1456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14"/>
              </a:lnSpc>
            </a:pPr>
            <a:r>
              <a:rPr lang="en-US" sz="4153">
                <a:solidFill>
                  <a:srgbClr val="34343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Bobi Barua</a:t>
            </a:r>
          </a:p>
          <a:p>
            <a:pPr algn="ctr">
              <a:lnSpc>
                <a:spcPts val="5814"/>
              </a:lnSpc>
            </a:pPr>
            <a:r>
              <a:rPr lang="en-US" sz="4153">
                <a:solidFill>
                  <a:srgbClr val="34343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ID: 2104010202165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89847" y="5628233"/>
            <a:ext cx="10594673" cy="318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243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IDENTIFYING FAKE AND REAL NEWS ARTICLES WITH NLP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1758" y="9258300"/>
            <a:ext cx="4070393" cy="1487544"/>
          </a:xfrm>
          <a:custGeom>
            <a:avLst/>
            <a:gdLst/>
            <a:ahLst/>
            <a:cxnLst/>
            <a:rect l="l" t="t" r="r" b="b"/>
            <a:pathLst>
              <a:path w="4070393" h="1487544">
                <a:moveTo>
                  <a:pt x="0" y="0"/>
                </a:moveTo>
                <a:lnTo>
                  <a:pt x="4070393" y="0"/>
                </a:lnTo>
                <a:lnTo>
                  <a:pt x="4070393" y="1487544"/>
                </a:lnTo>
                <a:lnTo>
                  <a:pt x="0" y="148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93523" y="9258300"/>
            <a:ext cx="4070393" cy="1487544"/>
          </a:xfrm>
          <a:custGeom>
            <a:avLst/>
            <a:gdLst/>
            <a:ahLst/>
            <a:cxnLst/>
            <a:rect l="l" t="t" r="r" b="b"/>
            <a:pathLst>
              <a:path w="4070393" h="1487544">
                <a:moveTo>
                  <a:pt x="0" y="0"/>
                </a:moveTo>
                <a:lnTo>
                  <a:pt x="4070393" y="0"/>
                </a:lnTo>
                <a:lnTo>
                  <a:pt x="4070393" y="1487544"/>
                </a:lnTo>
                <a:lnTo>
                  <a:pt x="0" y="148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08803" y="9258300"/>
            <a:ext cx="4070393" cy="1487544"/>
          </a:xfrm>
          <a:custGeom>
            <a:avLst/>
            <a:gdLst/>
            <a:ahLst/>
            <a:cxnLst/>
            <a:rect l="l" t="t" r="r" b="b"/>
            <a:pathLst>
              <a:path w="4070393" h="1487544">
                <a:moveTo>
                  <a:pt x="0" y="0"/>
                </a:moveTo>
                <a:lnTo>
                  <a:pt x="4070394" y="0"/>
                </a:lnTo>
                <a:lnTo>
                  <a:pt x="4070394" y="1487544"/>
                </a:lnTo>
                <a:lnTo>
                  <a:pt x="0" y="148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24084" y="9258300"/>
            <a:ext cx="4070393" cy="1487544"/>
          </a:xfrm>
          <a:custGeom>
            <a:avLst/>
            <a:gdLst/>
            <a:ahLst/>
            <a:cxnLst/>
            <a:rect l="l" t="t" r="r" b="b"/>
            <a:pathLst>
              <a:path w="4070393" h="1487544">
                <a:moveTo>
                  <a:pt x="0" y="0"/>
                </a:moveTo>
                <a:lnTo>
                  <a:pt x="4070393" y="0"/>
                </a:lnTo>
                <a:lnTo>
                  <a:pt x="4070393" y="1487544"/>
                </a:lnTo>
                <a:lnTo>
                  <a:pt x="0" y="148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39365" y="9258300"/>
            <a:ext cx="4070393" cy="1487544"/>
          </a:xfrm>
          <a:custGeom>
            <a:avLst/>
            <a:gdLst/>
            <a:ahLst/>
            <a:cxnLst/>
            <a:rect l="l" t="t" r="r" b="b"/>
            <a:pathLst>
              <a:path w="4070393" h="1487544">
                <a:moveTo>
                  <a:pt x="0" y="0"/>
                </a:moveTo>
                <a:lnTo>
                  <a:pt x="4070393" y="0"/>
                </a:lnTo>
                <a:lnTo>
                  <a:pt x="4070393" y="1487544"/>
                </a:lnTo>
                <a:lnTo>
                  <a:pt x="0" y="148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35805" y="7733864"/>
            <a:ext cx="3792914" cy="3792914"/>
          </a:xfrm>
          <a:custGeom>
            <a:avLst/>
            <a:gdLst/>
            <a:ahLst/>
            <a:cxnLst/>
            <a:rect l="l" t="t" r="r" b="b"/>
            <a:pathLst>
              <a:path w="3792914" h="3792914">
                <a:moveTo>
                  <a:pt x="0" y="0"/>
                </a:moveTo>
                <a:lnTo>
                  <a:pt x="3792914" y="0"/>
                </a:lnTo>
                <a:lnTo>
                  <a:pt x="3792914" y="3792915"/>
                </a:lnTo>
                <a:lnTo>
                  <a:pt x="0" y="3792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73361" y="8188295"/>
            <a:ext cx="4381849" cy="2884054"/>
          </a:xfrm>
          <a:custGeom>
            <a:avLst/>
            <a:gdLst/>
            <a:ahLst/>
            <a:cxnLst/>
            <a:rect l="l" t="t" r="r" b="b"/>
            <a:pathLst>
              <a:path w="4381849" h="2884054">
                <a:moveTo>
                  <a:pt x="0" y="0"/>
                </a:moveTo>
                <a:lnTo>
                  <a:pt x="4381849" y="0"/>
                </a:lnTo>
                <a:lnTo>
                  <a:pt x="4381849" y="2884053"/>
                </a:lnTo>
                <a:lnTo>
                  <a:pt x="0" y="2884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58553" y="-1210108"/>
            <a:ext cx="3612766" cy="3612766"/>
          </a:xfrm>
          <a:custGeom>
            <a:avLst/>
            <a:gdLst/>
            <a:ahLst/>
            <a:cxnLst/>
            <a:rect l="l" t="t" r="r" b="b"/>
            <a:pathLst>
              <a:path w="3612766" h="3612766">
                <a:moveTo>
                  <a:pt x="0" y="0"/>
                </a:moveTo>
                <a:lnTo>
                  <a:pt x="3612766" y="0"/>
                </a:lnTo>
                <a:lnTo>
                  <a:pt x="3612766" y="3612766"/>
                </a:lnTo>
                <a:lnTo>
                  <a:pt x="0" y="36127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13146586" y="-845752"/>
            <a:ext cx="4381849" cy="2884054"/>
          </a:xfrm>
          <a:custGeom>
            <a:avLst/>
            <a:gdLst/>
            <a:ahLst/>
            <a:cxnLst/>
            <a:rect l="l" t="t" r="r" b="b"/>
            <a:pathLst>
              <a:path w="4381849" h="2884054">
                <a:moveTo>
                  <a:pt x="0" y="2884054"/>
                </a:moveTo>
                <a:lnTo>
                  <a:pt x="4381849" y="2884054"/>
                </a:lnTo>
                <a:lnTo>
                  <a:pt x="4381849" y="0"/>
                </a:lnTo>
                <a:lnTo>
                  <a:pt x="0" y="0"/>
                </a:lnTo>
                <a:lnTo>
                  <a:pt x="0" y="288405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74577" y="2251165"/>
            <a:ext cx="1197566" cy="862248"/>
          </a:xfrm>
          <a:custGeom>
            <a:avLst/>
            <a:gdLst/>
            <a:ahLst/>
            <a:cxnLst/>
            <a:rect l="l" t="t" r="r" b="b"/>
            <a:pathLst>
              <a:path w="1197566" h="862248">
                <a:moveTo>
                  <a:pt x="0" y="0"/>
                </a:moveTo>
                <a:lnTo>
                  <a:pt x="1197567" y="0"/>
                </a:lnTo>
                <a:lnTo>
                  <a:pt x="1197567" y="862247"/>
                </a:lnTo>
                <a:lnTo>
                  <a:pt x="0" y="8622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74577" y="3534372"/>
            <a:ext cx="1374058" cy="989322"/>
          </a:xfrm>
          <a:custGeom>
            <a:avLst/>
            <a:gdLst/>
            <a:ahLst/>
            <a:cxnLst/>
            <a:rect l="l" t="t" r="r" b="b"/>
            <a:pathLst>
              <a:path w="1374058" h="989322">
                <a:moveTo>
                  <a:pt x="0" y="0"/>
                </a:moveTo>
                <a:lnTo>
                  <a:pt x="1374058" y="0"/>
                </a:lnTo>
                <a:lnTo>
                  <a:pt x="1374058" y="989322"/>
                </a:lnTo>
                <a:lnTo>
                  <a:pt x="0" y="9893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548635" y="5086350"/>
            <a:ext cx="8243053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48537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GloVe embeddings (100-dimensional)</a:t>
            </a:r>
          </a:p>
        </p:txBody>
      </p:sp>
      <p:sp>
        <p:nvSpPr>
          <p:cNvPr id="14" name="Freeform 14"/>
          <p:cNvSpPr/>
          <p:nvPr/>
        </p:nvSpPr>
        <p:spPr>
          <a:xfrm>
            <a:off x="1174577" y="4839298"/>
            <a:ext cx="1374058" cy="989322"/>
          </a:xfrm>
          <a:custGeom>
            <a:avLst/>
            <a:gdLst/>
            <a:ahLst/>
            <a:cxnLst/>
            <a:rect l="l" t="t" r="r" b="b"/>
            <a:pathLst>
              <a:path w="1374058" h="989322">
                <a:moveTo>
                  <a:pt x="0" y="0"/>
                </a:moveTo>
                <a:lnTo>
                  <a:pt x="1374058" y="0"/>
                </a:lnTo>
                <a:lnTo>
                  <a:pt x="1374058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74577" y="6053748"/>
            <a:ext cx="1374058" cy="989322"/>
          </a:xfrm>
          <a:custGeom>
            <a:avLst/>
            <a:gdLst/>
            <a:ahLst/>
            <a:cxnLst/>
            <a:rect l="l" t="t" r="r" b="b"/>
            <a:pathLst>
              <a:path w="1374058" h="989322">
                <a:moveTo>
                  <a:pt x="0" y="0"/>
                </a:moveTo>
                <a:lnTo>
                  <a:pt x="1374058" y="0"/>
                </a:lnTo>
                <a:lnTo>
                  <a:pt x="1374058" y="989322"/>
                </a:lnTo>
                <a:lnTo>
                  <a:pt x="0" y="9893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V="1">
            <a:off x="10459361" y="3020636"/>
            <a:ext cx="7315200" cy="2008355"/>
          </a:xfrm>
          <a:custGeom>
            <a:avLst/>
            <a:gdLst/>
            <a:ahLst/>
            <a:cxnLst/>
            <a:rect l="l" t="t" r="r" b="b"/>
            <a:pathLst>
              <a:path w="7315200" h="2008355">
                <a:moveTo>
                  <a:pt x="0" y="2008355"/>
                </a:moveTo>
                <a:lnTo>
                  <a:pt x="7315200" y="2008355"/>
                </a:lnTo>
                <a:lnTo>
                  <a:pt x="7315200" y="0"/>
                </a:lnTo>
                <a:lnTo>
                  <a:pt x="0" y="0"/>
                </a:lnTo>
                <a:lnTo>
                  <a:pt x="0" y="2008355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8700" y="462925"/>
            <a:ext cx="10441872" cy="113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5C6898"/>
                </a:solidFill>
                <a:latin typeface="Candal"/>
                <a:ea typeface="Candal"/>
                <a:cs typeface="Candal"/>
                <a:sym typeface="Candal"/>
              </a:rPr>
              <a:t>Feature Engineering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61320" y="2401301"/>
            <a:ext cx="8205192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48537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TF-IDF Vectorizer (max_features=50,000)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48635" y="3748045"/>
            <a:ext cx="6704277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48537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Tokenizer for word indexing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23459" y="6267421"/>
            <a:ext cx="8243053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48537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Padding sequences to MAX_LEN = 300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15398" y="3358866"/>
            <a:ext cx="6543902" cy="223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4"/>
              </a:lnSpc>
              <a:spcBef>
                <a:spcPct val="0"/>
              </a:spcBef>
            </a:pPr>
            <a:r>
              <a:rPr lang="en-US" sz="321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Extracts useful information from the data</a:t>
            </a:r>
          </a:p>
          <a:p>
            <a:pPr algn="ctr">
              <a:lnSpc>
                <a:spcPts val="4504"/>
              </a:lnSpc>
              <a:spcBef>
                <a:spcPct val="0"/>
              </a:spcBef>
            </a:pPr>
            <a:endParaRPr lang="en-US" sz="3217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4504"/>
              </a:lnSpc>
              <a:spcBef>
                <a:spcPct val="0"/>
              </a:spcBef>
            </a:pPr>
            <a:endParaRPr lang="en-US" sz="3217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2" name="Freeform 22"/>
          <p:cNvSpPr/>
          <p:nvPr/>
        </p:nvSpPr>
        <p:spPr>
          <a:xfrm flipV="1">
            <a:off x="10707336" y="5591176"/>
            <a:ext cx="7315200" cy="2008355"/>
          </a:xfrm>
          <a:custGeom>
            <a:avLst/>
            <a:gdLst/>
            <a:ahLst/>
            <a:cxnLst/>
            <a:rect l="l" t="t" r="r" b="b"/>
            <a:pathLst>
              <a:path w="7315200" h="2008355">
                <a:moveTo>
                  <a:pt x="0" y="2008355"/>
                </a:moveTo>
                <a:lnTo>
                  <a:pt x="7315200" y="2008355"/>
                </a:lnTo>
                <a:lnTo>
                  <a:pt x="7315200" y="0"/>
                </a:lnTo>
                <a:lnTo>
                  <a:pt x="0" y="0"/>
                </a:lnTo>
                <a:lnTo>
                  <a:pt x="0" y="2008355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0984533" y="5955985"/>
            <a:ext cx="6543902" cy="110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4"/>
              </a:lnSpc>
              <a:spcBef>
                <a:spcPct val="0"/>
              </a:spcBef>
            </a:pPr>
            <a:r>
              <a:rPr lang="en-US" sz="321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Helps model make better predictions.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1758" y="9258300"/>
            <a:ext cx="4070393" cy="1487544"/>
          </a:xfrm>
          <a:custGeom>
            <a:avLst/>
            <a:gdLst/>
            <a:ahLst/>
            <a:cxnLst/>
            <a:rect l="l" t="t" r="r" b="b"/>
            <a:pathLst>
              <a:path w="4070393" h="1487544">
                <a:moveTo>
                  <a:pt x="0" y="0"/>
                </a:moveTo>
                <a:lnTo>
                  <a:pt x="4070393" y="0"/>
                </a:lnTo>
                <a:lnTo>
                  <a:pt x="4070393" y="1487544"/>
                </a:lnTo>
                <a:lnTo>
                  <a:pt x="0" y="148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93523" y="9258300"/>
            <a:ext cx="4070393" cy="1487544"/>
          </a:xfrm>
          <a:custGeom>
            <a:avLst/>
            <a:gdLst/>
            <a:ahLst/>
            <a:cxnLst/>
            <a:rect l="l" t="t" r="r" b="b"/>
            <a:pathLst>
              <a:path w="4070393" h="1487544">
                <a:moveTo>
                  <a:pt x="0" y="0"/>
                </a:moveTo>
                <a:lnTo>
                  <a:pt x="4070393" y="0"/>
                </a:lnTo>
                <a:lnTo>
                  <a:pt x="4070393" y="1487544"/>
                </a:lnTo>
                <a:lnTo>
                  <a:pt x="0" y="148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08803" y="9258300"/>
            <a:ext cx="4070393" cy="1487544"/>
          </a:xfrm>
          <a:custGeom>
            <a:avLst/>
            <a:gdLst/>
            <a:ahLst/>
            <a:cxnLst/>
            <a:rect l="l" t="t" r="r" b="b"/>
            <a:pathLst>
              <a:path w="4070393" h="1487544">
                <a:moveTo>
                  <a:pt x="0" y="0"/>
                </a:moveTo>
                <a:lnTo>
                  <a:pt x="4070394" y="0"/>
                </a:lnTo>
                <a:lnTo>
                  <a:pt x="4070394" y="1487544"/>
                </a:lnTo>
                <a:lnTo>
                  <a:pt x="0" y="148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24084" y="9258300"/>
            <a:ext cx="4070393" cy="1487544"/>
          </a:xfrm>
          <a:custGeom>
            <a:avLst/>
            <a:gdLst/>
            <a:ahLst/>
            <a:cxnLst/>
            <a:rect l="l" t="t" r="r" b="b"/>
            <a:pathLst>
              <a:path w="4070393" h="1487544">
                <a:moveTo>
                  <a:pt x="0" y="0"/>
                </a:moveTo>
                <a:lnTo>
                  <a:pt x="4070393" y="0"/>
                </a:lnTo>
                <a:lnTo>
                  <a:pt x="4070393" y="1487544"/>
                </a:lnTo>
                <a:lnTo>
                  <a:pt x="0" y="148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39365" y="9258300"/>
            <a:ext cx="4070393" cy="1487544"/>
          </a:xfrm>
          <a:custGeom>
            <a:avLst/>
            <a:gdLst/>
            <a:ahLst/>
            <a:cxnLst/>
            <a:rect l="l" t="t" r="r" b="b"/>
            <a:pathLst>
              <a:path w="4070393" h="1487544">
                <a:moveTo>
                  <a:pt x="0" y="0"/>
                </a:moveTo>
                <a:lnTo>
                  <a:pt x="4070393" y="0"/>
                </a:lnTo>
                <a:lnTo>
                  <a:pt x="4070393" y="1487544"/>
                </a:lnTo>
                <a:lnTo>
                  <a:pt x="0" y="148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35805" y="7733864"/>
            <a:ext cx="3792914" cy="3792914"/>
          </a:xfrm>
          <a:custGeom>
            <a:avLst/>
            <a:gdLst/>
            <a:ahLst/>
            <a:cxnLst/>
            <a:rect l="l" t="t" r="r" b="b"/>
            <a:pathLst>
              <a:path w="3792914" h="3792914">
                <a:moveTo>
                  <a:pt x="0" y="0"/>
                </a:moveTo>
                <a:lnTo>
                  <a:pt x="3792914" y="0"/>
                </a:lnTo>
                <a:lnTo>
                  <a:pt x="3792914" y="3792915"/>
                </a:lnTo>
                <a:lnTo>
                  <a:pt x="0" y="3792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73361" y="8188295"/>
            <a:ext cx="4381849" cy="2884054"/>
          </a:xfrm>
          <a:custGeom>
            <a:avLst/>
            <a:gdLst/>
            <a:ahLst/>
            <a:cxnLst/>
            <a:rect l="l" t="t" r="r" b="b"/>
            <a:pathLst>
              <a:path w="4381849" h="2884054">
                <a:moveTo>
                  <a:pt x="0" y="0"/>
                </a:moveTo>
                <a:lnTo>
                  <a:pt x="4381849" y="0"/>
                </a:lnTo>
                <a:lnTo>
                  <a:pt x="4381849" y="2884053"/>
                </a:lnTo>
                <a:lnTo>
                  <a:pt x="0" y="2884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34274" y="41740"/>
            <a:ext cx="10441872" cy="2360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48537D"/>
                </a:solidFill>
                <a:latin typeface="Candal"/>
                <a:ea typeface="Candal"/>
                <a:cs typeface="Candal"/>
                <a:sym typeface="Candal"/>
              </a:rPr>
              <a:t>Model Implementation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558553" y="-1210108"/>
            <a:ext cx="3612766" cy="3612766"/>
          </a:xfrm>
          <a:custGeom>
            <a:avLst/>
            <a:gdLst/>
            <a:ahLst/>
            <a:cxnLst/>
            <a:rect l="l" t="t" r="r" b="b"/>
            <a:pathLst>
              <a:path w="3612766" h="3612766">
                <a:moveTo>
                  <a:pt x="0" y="0"/>
                </a:moveTo>
                <a:lnTo>
                  <a:pt x="3612766" y="0"/>
                </a:lnTo>
                <a:lnTo>
                  <a:pt x="3612766" y="3612766"/>
                </a:lnTo>
                <a:lnTo>
                  <a:pt x="0" y="36127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V="1">
            <a:off x="13146586" y="-845752"/>
            <a:ext cx="4381849" cy="2884054"/>
          </a:xfrm>
          <a:custGeom>
            <a:avLst/>
            <a:gdLst/>
            <a:ahLst/>
            <a:cxnLst/>
            <a:rect l="l" t="t" r="r" b="b"/>
            <a:pathLst>
              <a:path w="4381849" h="2884054">
                <a:moveTo>
                  <a:pt x="0" y="2884054"/>
                </a:moveTo>
                <a:lnTo>
                  <a:pt x="4381849" y="2884054"/>
                </a:lnTo>
                <a:lnTo>
                  <a:pt x="4381849" y="0"/>
                </a:lnTo>
                <a:lnTo>
                  <a:pt x="0" y="0"/>
                </a:lnTo>
                <a:lnTo>
                  <a:pt x="0" y="288405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-265931" y="3402359"/>
            <a:ext cx="10189301" cy="671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2"/>
              </a:lnSpc>
            </a:pPr>
            <a:r>
              <a:rPr lang="en-US" sz="3930">
                <a:solidFill>
                  <a:srgbClr val="F6F3EB"/>
                </a:solidFill>
                <a:latin typeface="Candal"/>
                <a:ea typeface="Candal"/>
                <a:cs typeface="Candal"/>
                <a:sym typeface="Candal"/>
              </a:rPr>
              <a:t>Machine Learning Models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64630" y="3402359"/>
            <a:ext cx="10189301" cy="671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2"/>
              </a:lnSpc>
            </a:pPr>
            <a:r>
              <a:rPr lang="en-US" sz="3930">
                <a:solidFill>
                  <a:srgbClr val="F6F3EB"/>
                </a:solidFill>
                <a:latin typeface="Candal"/>
                <a:ea typeface="Candal"/>
                <a:cs typeface="Candal"/>
                <a:sym typeface="Candal"/>
              </a:rPr>
              <a:t>Deep Learning Models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4274" y="4467678"/>
            <a:ext cx="7695915" cy="3973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6804" lvl="1" indent="-273402" algn="just">
              <a:lnSpc>
                <a:spcPts val="3545"/>
              </a:lnSpc>
              <a:buFont typeface="Arial"/>
              <a:buChar char="•"/>
            </a:pPr>
            <a:r>
              <a:rPr lang="en-US" sz="2532">
                <a:solidFill>
                  <a:srgbClr val="3434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Logistic Regression – simple and effective baseline</a:t>
            </a:r>
          </a:p>
          <a:p>
            <a:pPr algn="just">
              <a:lnSpc>
                <a:spcPts val="3545"/>
              </a:lnSpc>
            </a:pPr>
            <a:endParaRPr lang="en-US" sz="2532">
              <a:solidFill>
                <a:srgbClr val="3434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546804" lvl="1" indent="-273402" algn="just">
              <a:lnSpc>
                <a:spcPts val="3545"/>
              </a:lnSpc>
              <a:buFont typeface="Arial"/>
              <a:buChar char="•"/>
            </a:pPr>
            <a:r>
              <a:rPr lang="en-US" sz="2532">
                <a:solidFill>
                  <a:srgbClr val="3434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Naive Bayes – handles text classification probabilistically</a:t>
            </a:r>
          </a:p>
          <a:p>
            <a:pPr algn="just">
              <a:lnSpc>
                <a:spcPts val="3545"/>
              </a:lnSpc>
            </a:pPr>
            <a:endParaRPr lang="en-US" sz="2532">
              <a:solidFill>
                <a:srgbClr val="3434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546804" lvl="1" indent="-273402" algn="just">
              <a:lnSpc>
                <a:spcPts val="3545"/>
              </a:lnSpc>
              <a:buFont typeface="Arial"/>
              <a:buChar char="•"/>
            </a:pPr>
            <a:r>
              <a:rPr lang="en-US" sz="2532">
                <a:solidFill>
                  <a:srgbClr val="3434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Random Forest – ensemble approach for better accuracy</a:t>
            </a:r>
          </a:p>
          <a:p>
            <a:pPr algn="just">
              <a:lnSpc>
                <a:spcPts val="3545"/>
              </a:lnSpc>
            </a:pPr>
            <a:endParaRPr lang="en-US" sz="2532">
              <a:solidFill>
                <a:srgbClr val="3434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611323" y="4696250"/>
            <a:ext cx="7647977" cy="350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3398" lvl="1" indent="-271699" algn="just">
              <a:lnSpc>
                <a:spcPts val="3523"/>
              </a:lnSpc>
              <a:buFont typeface="Arial"/>
              <a:buChar char="•"/>
            </a:pPr>
            <a:r>
              <a:rPr lang="en-US" sz="2516">
                <a:solidFill>
                  <a:srgbClr val="3434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LSTM – captures sequential dependencies</a:t>
            </a:r>
          </a:p>
          <a:p>
            <a:pPr algn="just">
              <a:lnSpc>
                <a:spcPts val="3523"/>
              </a:lnSpc>
            </a:pPr>
            <a:endParaRPr lang="en-US" sz="2516">
              <a:solidFill>
                <a:srgbClr val="3434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543398" lvl="1" indent="-271699" algn="just">
              <a:lnSpc>
                <a:spcPts val="3523"/>
              </a:lnSpc>
              <a:buFont typeface="Arial"/>
              <a:buChar char="•"/>
            </a:pPr>
            <a:r>
              <a:rPr lang="en-US" sz="2516">
                <a:solidFill>
                  <a:srgbClr val="3434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BiLSTM – processes sequences in both      </a:t>
            </a:r>
          </a:p>
          <a:p>
            <a:pPr algn="just">
              <a:lnSpc>
                <a:spcPts val="3523"/>
              </a:lnSpc>
            </a:pPr>
            <a:r>
              <a:rPr lang="en-US" sz="2516">
                <a:solidFill>
                  <a:srgbClr val="3434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                     directions</a:t>
            </a:r>
          </a:p>
          <a:p>
            <a:pPr algn="just">
              <a:lnSpc>
                <a:spcPts val="3523"/>
              </a:lnSpc>
            </a:pPr>
            <a:endParaRPr lang="en-US" sz="2516">
              <a:solidFill>
                <a:srgbClr val="3434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543398" lvl="1" indent="-271699" algn="just">
              <a:lnSpc>
                <a:spcPts val="3523"/>
              </a:lnSpc>
              <a:buFont typeface="Arial"/>
              <a:buChar char="•"/>
            </a:pPr>
            <a:r>
              <a:rPr lang="en-US" sz="2516">
                <a:solidFill>
                  <a:srgbClr val="3434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GRU – faster alternative to LSTM with  </a:t>
            </a:r>
          </a:p>
          <a:p>
            <a:pPr algn="just">
              <a:lnSpc>
                <a:spcPts val="3523"/>
              </a:lnSpc>
            </a:pPr>
            <a:r>
              <a:rPr lang="en-US" sz="2516">
                <a:solidFill>
                  <a:srgbClr val="3434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                comparable performance</a:t>
            </a:r>
          </a:p>
          <a:p>
            <a:pPr algn="just">
              <a:lnSpc>
                <a:spcPts val="3523"/>
              </a:lnSpc>
            </a:pPr>
            <a:endParaRPr lang="en-US" sz="2516">
              <a:solidFill>
                <a:srgbClr val="3434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99534" y="-214684"/>
            <a:ext cx="4084018" cy="3242037"/>
          </a:xfrm>
          <a:custGeom>
            <a:avLst/>
            <a:gdLst/>
            <a:ahLst/>
            <a:cxnLst/>
            <a:rect l="l" t="t" r="r" b="b"/>
            <a:pathLst>
              <a:path w="4084018" h="3242037">
                <a:moveTo>
                  <a:pt x="0" y="0"/>
                </a:moveTo>
                <a:lnTo>
                  <a:pt x="4084018" y="0"/>
                </a:lnTo>
                <a:lnTo>
                  <a:pt x="4084018" y="3242037"/>
                </a:lnTo>
                <a:lnTo>
                  <a:pt x="0" y="3242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79789" y="5776553"/>
            <a:ext cx="7283827" cy="7283827"/>
          </a:xfrm>
          <a:custGeom>
            <a:avLst/>
            <a:gdLst/>
            <a:ahLst/>
            <a:cxnLst/>
            <a:rect l="l" t="t" r="r" b="b"/>
            <a:pathLst>
              <a:path w="7283827" h="7283827">
                <a:moveTo>
                  <a:pt x="0" y="0"/>
                </a:moveTo>
                <a:lnTo>
                  <a:pt x="7283827" y="0"/>
                </a:lnTo>
                <a:lnTo>
                  <a:pt x="7283827" y="7283827"/>
                </a:lnTo>
                <a:lnTo>
                  <a:pt x="0" y="7283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434735" y="688584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-336807" y="-1953753"/>
            <a:ext cx="3219396" cy="6462292"/>
          </a:xfrm>
          <a:custGeom>
            <a:avLst/>
            <a:gdLst/>
            <a:ahLst/>
            <a:cxnLst/>
            <a:rect l="l" t="t" r="r" b="b"/>
            <a:pathLst>
              <a:path w="3219396" h="6462292">
                <a:moveTo>
                  <a:pt x="0" y="0"/>
                </a:moveTo>
                <a:lnTo>
                  <a:pt x="3219397" y="0"/>
                </a:lnTo>
                <a:lnTo>
                  <a:pt x="3219397" y="6462292"/>
                </a:lnTo>
                <a:lnTo>
                  <a:pt x="0" y="64622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3401152"/>
            <a:ext cx="8390342" cy="3996854"/>
          </a:xfrm>
          <a:custGeom>
            <a:avLst/>
            <a:gdLst/>
            <a:ahLst/>
            <a:cxnLst/>
            <a:rect l="l" t="t" r="r" b="b"/>
            <a:pathLst>
              <a:path w="8390342" h="3996854">
                <a:moveTo>
                  <a:pt x="0" y="0"/>
                </a:moveTo>
                <a:lnTo>
                  <a:pt x="8390342" y="0"/>
                </a:lnTo>
                <a:lnTo>
                  <a:pt x="8390342" y="3996854"/>
                </a:lnTo>
                <a:lnTo>
                  <a:pt x="0" y="39968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028700" y="3326132"/>
            <a:ext cx="8349911" cy="3977594"/>
          </a:xfrm>
          <a:custGeom>
            <a:avLst/>
            <a:gdLst/>
            <a:ahLst/>
            <a:cxnLst/>
            <a:rect l="l" t="t" r="r" b="b"/>
            <a:pathLst>
              <a:path w="8349911" h="3977594">
                <a:moveTo>
                  <a:pt x="8349911" y="0"/>
                </a:moveTo>
                <a:lnTo>
                  <a:pt x="0" y="0"/>
                </a:lnTo>
                <a:lnTo>
                  <a:pt x="0" y="3977594"/>
                </a:lnTo>
                <a:lnTo>
                  <a:pt x="8349911" y="3977594"/>
                </a:lnTo>
                <a:lnTo>
                  <a:pt x="8349911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504038" y="552774"/>
            <a:ext cx="10219250" cy="86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 dirty="0">
                <a:solidFill>
                  <a:srgbClr val="48537D"/>
                </a:solidFill>
                <a:latin typeface="Candal"/>
                <a:ea typeface="Candal"/>
                <a:cs typeface="Candal"/>
                <a:sym typeface="Candal"/>
              </a:rPr>
              <a:t>Model Evaluation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63415" y="4510066"/>
            <a:ext cx="2543757" cy="155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Machine 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Learning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Models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61054" y="4594716"/>
            <a:ext cx="2543757" cy="155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Deep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Learning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Models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9570" y="3608397"/>
            <a:ext cx="582384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</a:t>
            </a:r>
            <a:r>
              <a:rPr lang="en-US" sz="2299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ogistic Regression- 98.10%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endParaRPr lang="en-US" sz="2299" b="1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39570" y="5095875"/>
            <a:ext cx="582384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</a:t>
            </a:r>
            <a:r>
              <a:rPr lang="en-US" sz="2499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ive Bayes- 94.58%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39570" y="6366098"/>
            <a:ext cx="582384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Rand</a:t>
            </a:r>
            <a:r>
              <a:rPr lang="en-US" sz="2299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om Forest- 96.63%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endParaRPr lang="en-US" sz="2299" b="1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033382" y="3768386"/>
            <a:ext cx="5823845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LSTM</a:t>
            </a:r>
            <a:r>
              <a:rPr lang="en-US" sz="2999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- 98.81%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 b="1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214353" y="5086350"/>
            <a:ext cx="5823845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BiLSTM</a:t>
            </a:r>
            <a:r>
              <a:rPr lang="en-US" sz="2999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- 98.84%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 b="1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811365" y="6433042"/>
            <a:ext cx="5823845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GRU</a:t>
            </a:r>
            <a:r>
              <a:rPr lang="en-US" sz="2999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- 99.16%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 b="1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99534" y="-214684"/>
            <a:ext cx="4084018" cy="3242037"/>
          </a:xfrm>
          <a:custGeom>
            <a:avLst/>
            <a:gdLst/>
            <a:ahLst/>
            <a:cxnLst/>
            <a:rect l="l" t="t" r="r" b="b"/>
            <a:pathLst>
              <a:path w="4084018" h="3242037">
                <a:moveTo>
                  <a:pt x="0" y="0"/>
                </a:moveTo>
                <a:lnTo>
                  <a:pt x="4084018" y="0"/>
                </a:lnTo>
                <a:lnTo>
                  <a:pt x="4084018" y="3242037"/>
                </a:lnTo>
                <a:lnTo>
                  <a:pt x="0" y="3242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11827" y="5871973"/>
            <a:ext cx="7283827" cy="7283827"/>
          </a:xfrm>
          <a:custGeom>
            <a:avLst/>
            <a:gdLst/>
            <a:ahLst/>
            <a:cxnLst/>
            <a:rect l="l" t="t" r="r" b="b"/>
            <a:pathLst>
              <a:path w="7283827" h="7283827">
                <a:moveTo>
                  <a:pt x="0" y="0"/>
                </a:moveTo>
                <a:lnTo>
                  <a:pt x="7283827" y="0"/>
                </a:lnTo>
                <a:lnTo>
                  <a:pt x="7283827" y="7283827"/>
                </a:lnTo>
                <a:lnTo>
                  <a:pt x="0" y="7283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434735" y="688584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2967" y="-2035429"/>
            <a:ext cx="3219396" cy="6462292"/>
          </a:xfrm>
          <a:custGeom>
            <a:avLst/>
            <a:gdLst/>
            <a:ahLst/>
            <a:cxnLst/>
            <a:rect l="l" t="t" r="r" b="b"/>
            <a:pathLst>
              <a:path w="3219396" h="6462292">
                <a:moveTo>
                  <a:pt x="0" y="0"/>
                </a:moveTo>
                <a:lnTo>
                  <a:pt x="3219397" y="0"/>
                </a:lnTo>
                <a:lnTo>
                  <a:pt x="3219397" y="6462292"/>
                </a:lnTo>
                <a:lnTo>
                  <a:pt x="0" y="64622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504038" y="552774"/>
            <a:ext cx="10219250" cy="86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 dirty="0">
                <a:solidFill>
                  <a:srgbClr val="48537D"/>
                </a:solidFill>
                <a:latin typeface="Candal"/>
                <a:ea typeface="Candal"/>
                <a:cs typeface="Candal"/>
                <a:sym typeface="Candal"/>
              </a:rPr>
              <a:t>Model Evaluation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9570" y="3499361"/>
            <a:ext cx="5823845" cy="806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endParaRPr lang="en-US" sz="2299" b="1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3219"/>
              </a:lnSpc>
              <a:spcBef>
                <a:spcPct val="0"/>
              </a:spcBef>
            </a:pPr>
            <a:endParaRPr lang="en-US" sz="2299" b="1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39570" y="5095875"/>
            <a:ext cx="5823845" cy="88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b="1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1DD97C0-47DC-6232-FC40-E0CD29A8F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584133"/>
              </p:ext>
            </p:extLst>
          </p:nvPr>
        </p:nvGraphicFramePr>
        <p:xfrm>
          <a:off x="2971800" y="3401152"/>
          <a:ext cx="13411200" cy="517210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682240">
                  <a:extLst>
                    <a:ext uri="{9D8B030D-6E8A-4147-A177-3AD203B41FA5}">
                      <a16:colId xmlns:a16="http://schemas.microsoft.com/office/drawing/2014/main" val="2860934565"/>
                    </a:ext>
                  </a:extLst>
                </a:gridCol>
                <a:gridCol w="2682240">
                  <a:extLst>
                    <a:ext uri="{9D8B030D-6E8A-4147-A177-3AD203B41FA5}">
                      <a16:colId xmlns:a16="http://schemas.microsoft.com/office/drawing/2014/main" val="951403245"/>
                    </a:ext>
                  </a:extLst>
                </a:gridCol>
                <a:gridCol w="2682240">
                  <a:extLst>
                    <a:ext uri="{9D8B030D-6E8A-4147-A177-3AD203B41FA5}">
                      <a16:colId xmlns:a16="http://schemas.microsoft.com/office/drawing/2014/main" val="3378814356"/>
                    </a:ext>
                  </a:extLst>
                </a:gridCol>
                <a:gridCol w="2682240">
                  <a:extLst>
                    <a:ext uri="{9D8B030D-6E8A-4147-A177-3AD203B41FA5}">
                      <a16:colId xmlns:a16="http://schemas.microsoft.com/office/drawing/2014/main" val="1973546143"/>
                    </a:ext>
                  </a:extLst>
                </a:gridCol>
                <a:gridCol w="2682240">
                  <a:extLst>
                    <a:ext uri="{9D8B030D-6E8A-4147-A177-3AD203B41FA5}">
                      <a16:colId xmlns:a16="http://schemas.microsoft.com/office/drawing/2014/main" val="4186000235"/>
                    </a:ext>
                  </a:extLst>
                </a:gridCol>
              </a:tblGrid>
              <a:tr h="716432">
                <a:tc>
                  <a:txBody>
                    <a:bodyPr/>
                    <a:lstStyle/>
                    <a:p>
                      <a:r>
                        <a:rPr lang="en-GB" sz="2000" b="1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1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1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1"/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9013966"/>
                  </a:ext>
                </a:extLst>
              </a:tr>
              <a:tr h="873516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D" b="1" dirty="0">
                          <a:solidFill>
                            <a:schemeClr val="tx1"/>
                          </a:solidFill>
                        </a:rPr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D" b="1" dirty="0">
                          <a:solidFill>
                            <a:schemeClr val="tx1"/>
                          </a:solidFill>
                        </a:rPr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D" b="1" dirty="0">
                          <a:solidFill>
                            <a:schemeClr val="tx1"/>
                          </a:solidFill>
                        </a:rPr>
                        <a:t>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D" b="1" dirty="0">
                          <a:solidFill>
                            <a:schemeClr val="tx1"/>
                          </a:solidFill>
                        </a:rPr>
                        <a:t>0.98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0491668"/>
                  </a:ext>
                </a:extLst>
              </a:tr>
              <a:tr h="716432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tx1"/>
                          </a:solidFill>
                        </a:rPr>
                        <a:t>Naive Bayes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D" b="1" dirty="0">
                          <a:solidFill>
                            <a:schemeClr val="tx1"/>
                          </a:solidFill>
                        </a:rPr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D" b="1" dirty="0">
                          <a:solidFill>
                            <a:schemeClr val="tx1"/>
                          </a:solidFill>
                        </a:rPr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D" b="1" dirty="0">
                          <a:solidFill>
                            <a:schemeClr val="tx1"/>
                          </a:solidFill>
                        </a:rPr>
                        <a:t>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D" b="1" dirty="0">
                          <a:solidFill>
                            <a:schemeClr val="tx1"/>
                          </a:solidFill>
                        </a:rPr>
                        <a:t>0.95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984218"/>
                  </a:ext>
                </a:extLst>
              </a:tr>
              <a:tr h="716432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Random Forest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D" b="1" dirty="0">
                          <a:solidFill>
                            <a:schemeClr val="tx1"/>
                          </a:solidFill>
                        </a:rPr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D" b="1" dirty="0">
                          <a:solidFill>
                            <a:schemeClr val="tx1"/>
                          </a:solidFill>
                        </a:rPr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D" b="1" dirty="0">
                          <a:solidFill>
                            <a:schemeClr val="tx1"/>
                          </a:solidFill>
                        </a:rPr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D" b="1" dirty="0">
                          <a:solidFill>
                            <a:schemeClr val="tx1"/>
                          </a:solidFill>
                        </a:rPr>
                        <a:t>0.97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8792730"/>
                  </a:ext>
                </a:extLst>
              </a:tr>
              <a:tr h="716432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tx1"/>
                          </a:solidFill>
                        </a:rPr>
                        <a:t>LSTM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D" b="1" dirty="0">
                          <a:solidFill>
                            <a:schemeClr val="tx1"/>
                          </a:solidFill>
                        </a:rPr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D" b="1" dirty="0">
                          <a:solidFill>
                            <a:schemeClr val="tx1"/>
                          </a:solidFill>
                        </a:rPr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D" b="1" dirty="0">
                          <a:solidFill>
                            <a:schemeClr val="tx1"/>
                          </a:solidFill>
                        </a:rPr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D" b="1" dirty="0">
                          <a:solidFill>
                            <a:schemeClr val="tx1"/>
                          </a:solidFill>
                        </a:rPr>
                        <a:t>0.99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6334514"/>
                  </a:ext>
                </a:extLst>
              </a:tr>
              <a:tr h="716432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tx1"/>
                          </a:solidFill>
                        </a:rPr>
                        <a:t>BiLSTM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D" b="1" dirty="0">
                          <a:solidFill>
                            <a:schemeClr val="tx1"/>
                          </a:solidFill>
                        </a:rPr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D" b="1" dirty="0">
                          <a:solidFill>
                            <a:schemeClr val="tx1"/>
                          </a:solidFill>
                        </a:rPr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D" b="1" dirty="0">
                          <a:solidFill>
                            <a:schemeClr val="tx1"/>
                          </a:solidFill>
                        </a:rPr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D" b="1" dirty="0">
                          <a:solidFill>
                            <a:schemeClr val="tx1"/>
                          </a:solidFill>
                        </a:rPr>
                        <a:t>0.99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7340569"/>
                  </a:ext>
                </a:extLst>
              </a:tr>
              <a:tr h="716432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GRU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D" b="1" dirty="0">
                          <a:solidFill>
                            <a:schemeClr val="tx1"/>
                          </a:solidFill>
                        </a:rPr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D" b="1" dirty="0">
                          <a:solidFill>
                            <a:schemeClr val="tx1"/>
                          </a:solidFill>
                        </a:rPr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D" b="1" dirty="0">
                          <a:solidFill>
                            <a:schemeClr val="tx1"/>
                          </a:solidFill>
                        </a:rPr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BD" b="1" dirty="0">
                          <a:solidFill>
                            <a:schemeClr val="tx1"/>
                          </a:solidFill>
                        </a:rPr>
                        <a:t>0.99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2440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0391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8151" y="-187007"/>
            <a:ext cx="4499059" cy="4499059"/>
          </a:xfrm>
          <a:custGeom>
            <a:avLst/>
            <a:gdLst/>
            <a:ahLst/>
            <a:cxnLst/>
            <a:rect l="l" t="t" r="r" b="b"/>
            <a:pathLst>
              <a:path w="4499059" h="4499059">
                <a:moveTo>
                  <a:pt x="0" y="0"/>
                </a:moveTo>
                <a:lnTo>
                  <a:pt x="4499058" y="0"/>
                </a:lnTo>
                <a:lnTo>
                  <a:pt x="4499058" y="4499059"/>
                </a:lnTo>
                <a:lnTo>
                  <a:pt x="0" y="4499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34920" y="-14423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74793" y="9784080"/>
            <a:ext cx="7315200" cy="1005840"/>
          </a:xfrm>
          <a:custGeom>
            <a:avLst/>
            <a:gdLst/>
            <a:ahLst/>
            <a:cxnLst/>
            <a:rect l="l" t="t" r="r" b="b"/>
            <a:pathLst>
              <a:path w="7315200" h="1005840">
                <a:moveTo>
                  <a:pt x="0" y="0"/>
                </a:moveTo>
                <a:lnTo>
                  <a:pt x="7315200" y="0"/>
                </a:lnTo>
                <a:lnTo>
                  <a:pt x="7315200" y="1005840"/>
                </a:lnTo>
                <a:lnTo>
                  <a:pt x="0" y="1005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486400" y="9784080"/>
            <a:ext cx="7315200" cy="1005840"/>
          </a:xfrm>
          <a:custGeom>
            <a:avLst/>
            <a:gdLst/>
            <a:ahLst/>
            <a:cxnLst/>
            <a:rect l="l" t="t" r="r" b="b"/>
            <a:pathLst>
              <a:path w="7315200" h="1005840">
                <a:moveTo>
                  <a:pt x="0" y="0"/>
                </a:moveTo>
                <a:lnTo>
                  <a:pt x="7315200" y="0"/>
                </a:lnTo>
                <a:lnTo>
                  <a:pt x="7315200" y="1005840"/>
                </a:lnTo>
                <a:lnTo>
                  <a:pt x="0" y="1005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401993" y="9784080"/>
            <a:ext cx="7315200" cy="1005840"/>
          </a:xfrm>
          <a:custGeom>
            <a:avLst/>
            <a:gdLst/>
            <a:ahLst/>
            <a:cxnLst/>
            <a:rect l="l" t="t" r="r" b="b"/>
            <a:pathLst>
              <a:path w="7315200" h="1005840">
                <a:moveTo>
                  <a:pt x="0" y="0"/>
                </a:moveTo>
                <a:lnTo>
                  <a:pt x="7315200" y="0"/>
                </a:lnTo>
                <a:lnTo>
                  <a:pt x="7315200" y="1005840"/>
                </a:lnTo>
                <a:lnTo>
                  <a:pt x="0" y="1005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65044" y="2963071"/>
            <a:ext cx="11301259" cy="5255085"/>
          </a:xfrm>
          <a:custGeom>
            <a:avLst/>
            <a:gdLst/>
            <a:ahLst/>
            <a:cxnLst/>
            <a:rect l="l" t="t" r="r" b="b"/>
            <a:pathLst>
              <a:path w="11301259" h="5255085">
                <a:moveTo>
                  <a:pt x="0" y="0"/>
                </a:moveTo>
                <a:lnTo>
                  <a:pt x="11301259" y="0"/>
                </a:lnTo>
                <a:lnTo>
                  <a:pt x="11301259" y="5255085"/>
                </a:lnTo>
                <a:lnTo>
                  <a:pt x="0" y="52550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985546" y="923925"/>
            <a:ext cx="10273754" cy="912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 dirty="0">
                <a:solidFill>
                  <a:srgbClr val="5C6898"/>
                </a:solidFill>
                <a:latin typeface="Candal"/>
                <a:ea typeface="Candal"/>
                <a:cs typeface="Candal"/>
                <a:sym typeface="Candal"/>
              </a:rPr>
              <a:t>Model Evaluation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4092" y="4511277"/>
            <a:ext cx="5888236" cy="3416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6649" lvl="1" indent="-418324" algn="ctr">
              <a:lnSpc>
                <a:spcPts val="5425"/>
              </a:lnSpc>
              <a:spcBef>
                <a:spcPct val="0"/>
              </a:spcBef>
              <a:buFont typeface="Arial"/>
              <a:buChar char="•"/>
            </a:pPr>
            <a:r>
              <a:rPr lang="en-US" sz="3875" b="1">
                <a:solidFill>
                  <a:srgbClr val="5C6898"/>
                </a:solidFill>
                <a:latin typeface="Composite Bold"/>
                <a:ea typeface="Composite Bold"/>
                <a:cs typeface="Composite Bold"/>
                <a:sym typeface="Composite Bold"/>
              </a:rPr>
              <a:t>GRU outperformed</a:t>
            </a:r>
          </a:p>
          <a:p>
            <a:pPr algn="ctr">
              <a:lnSpc>
                <a:spcPts val="5425"/>
              </a:lnSpc>
              <a:spcBef>
                <a:spcPct val="0"/>
              </a:spcBef>
            </a:pPr>
            <a:r>
              <a:rPr lang="en-US" sz="3875" b="1">
                <a:solidFill>
                  <a:srgbClr val="5C6898"/>
                </a:solidFill>
                <a:latin typeface="Composite Bold"/>
                <a:ea typeface="Composite Bold"/>
                <a:cs typeface="Composite Bold"/>
                <a:sym typeface="Composite Bold"/>
              </a:rPr>
              <a:t>     all other models    </a:t>
            </a:r>
          </a:p>
          <a:p>
            <a:pPr algn="ctr">
              <a:lnSpc>
                <a:spcPts val="5425"/>
              </a:lnSpc>
              <a:spcBef>
                <a:spcPct val="0"/>
              </a:spcBef>
            </a:pPr>
            <a:r>
              <a:rPr lang="en-US" sz="3875" b="1">
                <a:solidFill>
                  <a:srgbClr val="5C6898"/>
                </a:solidFill>
                <a:latin typeface="Composite Bold"/>
                <a:ea typeface="Composite Bold"/>
                <a:cs typeface="Composite Bold"/>
                <a:sym typeface="Composite Bold"/>
              </a:rPr>
              <a:t>        efficiently capturing             sequential pattern and context in text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49720" y="8159127"/>
            <a:ext cx="6625073" cy="86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5"/>
              </a:lnSpc>
              <a:spcBef>
                <a:spcPct val="0"/>
              </a:spcBef>
            </a:pPr>
            <a:r>
              <a:rPr lang="en-US" sz="5061" b="1">
                <a:solidFill>
                  <a:srgbClr val="5C6898"/>
                </a:solidFill>
                <a:latin typeface="Composite Bold"/>
                <a:ea typeface="Composite Bold"/>
                <a:cs typeface="Composite Bold"/>
                <a:sym typeface="Composite Bold"/>
              </a:rPr>
              <a:t>Test Accuracy: 99.16%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6387" y="-563281"/>
            <a:ext cx="4499059" cy="4499059"/>
          </a:xfrm>
          <a:custGeom>
            <a:avLst/>
            <a:gdLst/>
            <a:ahLst/>
            <a:cxnLst/>
            <a:rect l="l" t="t" r="r" b="b"/>
            <a:pathLst>
              <a:path w="4499059" h="4499059">
                <a:moveTo>
                  <a:pt x="0" y="0"/>
                </a:moveTo>
                <a:lnTo>
                  <a:pt x="4499059" y="0"/>
                </a:lnTo>
                <a:lnTo>
                  <a:pt x="4499059" y="4499058"/>
                </a:lnTo>
                <a:lnTo>
                  <a:pt x="0" y="4499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73143" y="-242855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74793" y="9784080"/>
            <a:ext cx="7315200" cy="1005840"/>
          </a:xfrm>
          <a:custGeom>
            <a:avLst/>
            <a:gdLst/>
            <a:ahLst/>
            <a:cxnLst/>
            <a:rect l="l" t="t" r="r" b="b"/>
            <a:pathLst>
              <a:path w="7315200" h="1005840">
                <a:moveTo>
                  <a:pt x="0" y="0"/>
                </a:moveTo>
                <a:lnTo>
                  <a:pt x="7315200" y="0"/>
                </a:lnTo>
                <a:lnTo>
                  <a:pt x="7315200" y="1005840"/>
                </a:lnTo>
                <a:lnTo>
                  <a:pt x="0" y="1005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486400" y="9784080"/>
            <a:ext cx="7315200" cy="1005840"/>
          </a:xfrm>
          <a:custGeom>
            <a:avLst/>
            <a:gdLst/>
            <a:ahLst/>
            <a:cxnLst/>
            <a:rect l="l" t="t" r="r" b="b"/>
            <a:pathLst>
              <a:path w="7315200" h="1005840">
                <a:moveTo>
                  <a:pt x="0" y="0"/>
                </a:moveTo>
                <a:lnTo>
                  <a:pt x="7315200" y="0"/>
                </a:lnTo>
                <a:lnTo>
                  <a:pt x="7315200" y="1005840"/>
                </a:lnTo>
                <a:lnTo>
                  <a:pt x="0" y="1005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401993" y="9784080"/>
            <a:ext cx="7315200" cy="1005840"/>
          </a:xfrm>
          <a:custGeom>
            <a:avLst/>
            <a:gdLst/>
            <a:ahLst/>
            <a:cxnLst/>
            <a:rect l="l" t="t" r="r" b="b"/>
            <a:pathLst>
              <a:path w="7315200" h="1005840">
                <a:moveTo>
                  <a:pt x="0" y="0"/>
                </a:moveTo>
                <a:lnTo>
                  <a:pt x="7315200" y="0"/>
                </a:lnTo>
                <a:lnTo>
                  <a:pt x="7315200" y="1005840"/>
                </a:lnTo>
                <a:lnTo>
                  <a:pt x="0" y="1005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73143" y="3270759"/>
            <a:ext cx="7315200" cy="1330036"/>
          </a:xfrm>
          <a:custGeom>
            <a:avLst/>
            <a:gdLst/>
            <a:ahLst/>
            <a:cxnLst/>
            <a:rect l="l" t="t" r="r" b="b"/>
            <a:pathLst>
              <a:path w="7315200" h="1330036">
                <a:moveTo>
                  <a:pt x="0" y="0"/>
                </a:moveTo>
                <a:lnTo>
                  <a:pt x="7315200" y="0"/>
                </a:lnTo>
                <a:lnTo>
                  <a:pt x="7315200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67120" y="4927962"/>
            <a:ext cx="7315200" cy="1330036"/>
          </a:xfrm>
          <a:custGeom>
            <a:avLst/>
            <a:gdLst/>
            <a:ahLst/>
            <a:cxnLst/>
            <a:rect l="l" t="t" r="r" b="b"/>
            <a:pathLst>
              <a:path w="7315200" h="1330036">
                <a:moveTo>
                  <a:pt x="0" y="0"/>
                </a:moveTo>
                <a:lnTo>
                  <a:pt x="7315200" y="0"/>
                </a:lnTo>
                <a:lnTo>
                  <a:pt x="7315200" y="1330037"/>
                </a:lnTo>
                <a:lnTo>
                  <a:pt x="0" y="13300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023892" y="436030"/>
            <a:ext cx="5598344" cy="912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 dirty="0">
                <a:solidFill>
                  <a:srgbClr val="5C6898"/>
                </a:solidFill>
                <a:latin typeface="Candal"/>
                <a:ea typeface="Candal"/>
                <a:cs typeface="Candal"/>
                <a:sym typeface="Candal"/>
              </a:rPr>
              <a:t>Deployment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25547" y="3239473"/>
            <a:ext cx="5598344" cy="4719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4938" lvl="1" indent="-357469" algn="ctr">
              <a:lnSpc>
                <a:spcPts val="4636"/>
              </a:lnSpc>
              <a:spcBef>
                <a:spcPct val="0"/>
              </a:spcBef>
              <a:buFont typeface="Arial"/>
              <a:buChar char="•"/>
            </a:pPr>
            <a:r>
              <a:rPr lang="en-US" sz="3311" dirty="0">
                <a:solidFill>
                  <a:srgbClr val="5C6898"/>
                </a:solidFill>
                <a:latin typeface="Composite"/>
                <a:ea typeface="Composite"/>
                <a:cs typeface="Composite"/>
                <a:sym typeface="Composite"/>
              </a:rPr>
              <a:t>GRU model deployed using </a:t>
            </a:r>
            <a:r>
              <a:rPr lang="en-US" sz="3311" dirty="0" err="1">
                <a:solidFill>
                  <a:srgbClr val="5C6898"/>
                </a:solidFill>
                <a:latin typeface="Composite"/>
                <a:ea typeface="Composite"/>
                <a:cs typeface="Composite"/>
                <a:sym typeface="Composite"/>
              </a:rPr>
              <a:t>Streamlit</a:t>
            </a:r>
            <a:endParaRPr lang="en-US" sz="3311" dirty="0">
              <a:solidFill>
                <a:srgbClr val="5C6898"/>
              </a:solidFill>
              <a:latin typeface="Composite"/>
              <a:ea typeface="Composite"/>
              <a:cs typeface="Composite"/>
              <a:sym typeface="Composite"/>
            </a:endParaRPr>
          </a:p>
          <a:p>
            <a:pPr algn="ctr">
              <a:lnSpc>
                <a:spcPts val="4636"/>
              </a:lnSpc>
              <a:spcBef>
                <a:spcPct val="0"/>
              </a:spcBef>
            </a:pPr>
            <a:endParaRPr lang="en-US" sz="3311" dirty="0">
              <a:solidFill>
                <a:srgbClr val="5C6898"/>
              </a:solidFill>
              <a:latin typeface="Composite"/>
              <a:ea typeface="Composite"/>
              <a:cs typeface="Composite"/>
              <a:sym typeface="Composite"/>
            </a:endParaRPr>
          </a:p>
          <a:p>
            <a:pPr marL="714938" lvl="1" indent="-357469" algn="ctr">
              <a:lnSpc>
                <a:spcPts val="4636"/>
              </a:lnSpc>
              <a:spcBef>
                <a:spcPct val="0"/>
              </a:spcBef>
              <a:buFont typeface="Arial"/>
              <a:buChar char="•"/>
            </a:pPr>
            <a:r>
              <a:rPr lang="en-US" sz="3311" dirty="0">
                <a:solidFill>
                  <a:srgbClr val="5C6898"/>
                </a:solidFill>
                <a:latin typeface="Composite"/>
                <a:ea typeface="Composite"/>
                <a:cs typeface="Composite"/>
                <a:sym typeface="Composite"/>
              </a:rPr>
              <a:t>Live interface for real-time predictions</a:t>
            </a:r>
          </a:p>
          <a:p>
            <a:pPr algn="ctr">
              <a:lnSpc>
                <a:spcPts val="4636"/>
              </a:lnSpc>
              <a:spcBef>
                <a:spcPct val="0"/>
              </a:spcBef>
            </a:pPr>
            <a:endParaRPr lang="en-US" sz="3311" dirty="0">
              <a:solidFill>
                <a:srgbClr val="5C6898"/>
              </a:solidFill>
              <a:latin typeface="Composite"/>
              <a:ea typeface="Composite"/>
              <a:cs typeface="Composite"/>
              <a:sym typeface="Composite"/>
            </a:endParaRPr>
          </a:p>
          <a:p>
            <a:pPr algn="ctr">
              <a:lnSpc>
                <a:spcPts val="4636"/>
              </a:lnSpc>
              <a:spcBef>
                <a:spcPct val="0"/>
              </a:spcBef>
            </a:pPr>
            <a:endParaRPr lang="en-US" sz="3311" dirty="0">
              <a:solidFill>
                <a:srgbClr val="5C6898"/>
              </a:solidFill>
              <a:latin typeface="Composite"/>
              <a:ea typeface="Composite"/>
              <a:cs typeface="Composite"/>
              <a:sym typeface="Composite"/>
            </a:endParaRPr>
          </a:p>
          <a:p>
            <a:pPr algn="ctr">
              <a:lnSpc>
                <a:spcPts val="4636"/>
              </a:lnSpc>
              <a:spcBef>
                <a:spcPct val="0"/>
              </a:spcBef>
            </a:pPr>
            <a:endParaRPr lang="en-US" sz="3311" dirty="0">
              <a:solidFill>
                <a:srgbClr val="5C6898"/>
              </a:solidFill>
              <a:latin typeface="Composite"/>
              <a:ea typeface="Composite"/>
              <a:cs typeface="Composite"/>
              <a:sym typeface="Composit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ED8460-F3E0-E21E-0692-2488F5D4B4C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0" t="12026" r="14052"/>
          <a:stretch/>
        </p:blipFill>
        <p:spPr>
          <a:xfrm>
            <a:off x="9434724" y="1981200"/>
            <a:ext cx="8006773" cy="63245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6387" y="-563281"/>
            <a:ext cx="4499059" cy="4499059"/>
          </a:xfrm>
          <a:custGeom>
            <a:avLst/>
            <a:gdLst/>
            <a:ahLst/>
            <a:cxnLst/>
            <a:rect l="l" t="t" r="r" b="b"/>
            <a:pathLst>
              <a:path w="4499059" h="4499059">
                <a:moveTo>
                  <a:pt x="0" y="0"/>
                </a:moveTo>
                <a:lnTo>
                  <a:pt x="4499059" y="0"/>
                </a:lnTo>
                <a:lnTo>
                  <a:pt x="4499059" y="4499058"/>
                </a:lnTo>
                <a:lnTo>
                  <a:pt x="0" y="4499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73143" y="-242855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74793" y="9784080"/>
            <a:ext cx="7315200" cy="1005840"/>
          </a:xfrm>
          <a:custGeom>
            <a:avLst/>
            <a:gdLst/>
            <a:ahLst/>
            <a:cxnLst/>
            <a:rect l="l" t="t" r="r" b="b"/>
            <a:pathLst>
              <a:path w="7315200" h="1005840">
                <a:moveTo>
                  <a:pt x="0" y="0"/>
                </a:moveTo>
                <a:lnTo>
                  <a:pt x="7315200" y="0"/>
                </a:lnTo>
                <a:lnTo>
                  <a:pt x="7315200" y="1005840"/>
                </a:lnTo>
                <a:lnTo>
                  <a:pt x="0" y="1005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486400" y="9784080"/>
            <a:ext cx="7315200" cy="1005840"/>
          </a:xfrm>
          <a:custGeom>
            <a:avLst/>
            <a:gdLst/>
            <a:ahLst/>
            <a:cxnLst/>
            <a:rect l="l" t="t" r="r" b="b"/>
            <a:pathLst>
              <a:path w="7315200" h="1005840">
                <a:moveTo>
                  <a:pt x="0" y="0"/>
                </a:moveTo>
                <a:lnTo>
                  <a:pt x="7315200" y="0"/>
                </a:lnTo>
                <a:lnTo>
                  <a:pt x="7315200" y="1005840"/>
                </a:lnTo>
                <a:lnTo>
                  <a:pt x="0" y="1005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401993" y="9784080"/>
            <a:ext cx="7315200" cy="1005840"/>
          </a:xfrm>
          <a:custGeom>
            <a:avLst/>
            <a:gdLst/>
            <a:ahLst/>
            <a:cxnLst/>
            <a:rect l="l" t="t" r="r" b="b"/>
            <a:pathLst>
              <a:path w="7315200" h="1005840">
                <a:moveTo>
                  <a:pt x="0" y="0"/>
                </a:moveTo>
                <a:lnTo>
                  <a:pt x="7315200" y="0"/>
                </a:lnTo>
                <a:lnTo>
                  <a:pt x="7315200" y="1005840"/>
                </a:lnTo>
                <a:lnTo>
                  <a:pt x="0" y="1005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34965" y="3306148"/>
            <a:ext cx="8194750" cy="1489955"/>
          </a:xfrm>
          <a:custGeom>
            <a:avLst/>
            <a:gdLst/>
            <a:ahLst/>
            <a:cxnLst/>
            <a:rect l="l" t="t" r="r" b="b"/>
            <a:pathLst>
              <a:path w="8194750" h="1489955">
                <a:moveTo>
                  <a:pt x="0" y="0"/>
                </a:moveTo>
                <a:lnTo>
                  <a:pt x="8194750" y="0"/>
                </a:lnTo>
                <a:lnTo>
                  <a:pt x="8194750" y="1489955"/>
                </a:lnTo>
                <a:lnTo>
                  <a:pt x="0" y="1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4990187"/>
            <a:ext cx="8194750" cy="1489955"/>
          </a:xfrm>
          <a:custGeom>
            <a:avLst/>
            <a:gdLst/>
            <a:ahLst/>
            <a:cxnLst/>
            <a:rect l="l" t="t" r="r" b="b"/>
            <a:pathLst>
              <a:path w="8194750" h="1489955">
                <a:moveTo>
                  <a:pt x="0" y="0"/>
                </a:moveTo>
                <a:lnTo>
                  <a:pt x="8194750" y="0"/>
                </a:lnTo>
                <a:lnTo>
                  <a:pt x="8194750" y="1489954"/>
                </a:lnTo>
                <a:lnTo>
                  <a:pt x="0" y="1489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023892" y="436030"/>
            <a:ext cx="5350901" cy="912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 dirty="0">
                <a:solidFill>
                  <a:srgbClr val="5C6898"/>
                </a:solidFill>
                <a:latin typeface="Candal"/>
                <a:ea typeface="Candal"/>
                <a:cs typeface="Candal"/>
                <a:sym typeface="Candal"/>
              </a:rPr>
              <a:t>Deployment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290913"/>
            <a:ext cx="7420434" cy="522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4938" lvl="1" indent="-357469" algn="ctr">
              <a:lnSpc>
                <a:spcPts val="4636"/>
              </a:lnSpc>
              <a:spcBef>
                <a:spcPct val="0"/>
              </a:spcBef>
              <a:buFont typeface="Arial"/>
              <a:buChar char="•"/>
            </a:pPr>
            <a:r>
              <a:rPr lang="en-US" sz="3311">
                <a:solidFill>
                  <a:srgbClr val="5C6898"/>
                </a:solidFill>
                <a:latin typeface="Composite"/>
                <a:ea typeface="Composite"/>
                <a:cs typeface="Composite"/>
                <a:sym typeface="Composite"/>
              </a:rPr>
              <a:t>User can enter news articles </a:t>
            </a:r>
          </a:p>
          <a:p>
            <a:pPr algn="ctr">
              <a:lnSpc>
                <a:spcPts val="4636"/>
              </a:lnSpc>
              <a:spcBef>
                <a:spcPct val="0"/>
              </a:spcBef>
            </a:pPr>
            <a:r>
              <a:rPr lang="en-US" sz="3311">
                <a:solidFill>
                  <a:srgbClr val="5C6898"/>
                </a:solidFill>
                <a:latin typeface="Composite"/>
                <a:ea typeface="Composite"/>
                <a:cs typeface="Composite"/>
                <a:sym typeface="Composite"/>
              </a:rPr>
              <a:t>→ system predicts Fake or Real</a:t>
            </a:r>
          </a:p>
          <a:p>
            <a:pPr algn="ctr">
              <a:lnSpc>
                <a:spcPts val="4636"/>
              </a:lnSpc>
              <a:spcBef>
                <a:spcPct val="0"/>
              </a:spcBef>
            </a:pPr>
            <a:endParaRPr lang="en-US" sz="3311">
              <a:solidFill>
                <a:srgbClr val="5C6898"/>
              </a:solidFill>
              <a:latin typeface="Composite"/>
              <a:ea typeface="Composite"/>
              <a:cs typeface="Composite"/>
              <a:sym typeface="Composite"/>
            </a:endParaRPr>
          </a:p>
          <a:p>
            <a:pPr marL="714938" lvl="1" indent="-357469" algn="ctr">
              <a:lnSpc>
                <a:spcPts val="4636"/>
              </a:lnSpc>
              <a:spcBef>
                <a:spcPct val="0"/>
              </a:spcBef>
              <a:buFont typeface="Arial"/>
              <a:buChar char="•"/>
            </a:pPr>
            <a:r>
              <a:rPr lang="en-US" sz="3311">
                <a:solidFill>
                  <a:srgbClr val="5C6898"/>
                </a:solidFill>
                <a:latin typeface="Composite"/>
                <a:ea typeface="Composite"/>
                <a:cs typeface="Composite"/>
                <a:sym typeface="Composite"/>
              </a:rPr>
              <a:t>Displays confidence score alongside prediction</a:t>
            </a:r>
          </a:p>
          <a:p>
            <a:pPr algn="ctr">
              <a:lnSpc>
                <a:spcPts val="4636"/>
              </a:lnSpc>
              <a:spcBef>
                <a:spcPct val="0"/>
              </a:spcBef>
            </a:pPr>
            <a:endParaRPr lang="en-US" sz="3311">
              <a:solidFill>
                <a:srgbClr val="5C6898"/>
              </a:solidFill>
              <a:latin typeface="Composite"/>
              <a:ea typeface="Composite"/>
              <a:cs typeface="Composite"/>
              <a:sym typeface="Composite"/>
            </a:endParaRPr>
          </a:p>
          <a:p>
            <a:pPr algn="ctr">
              <a:lnSpc>
                <a:spcPts val="4636"/>
              </a:lnSpc>
              <a:spcBef>
                <a:spcPct val="0"/>
              </a:spcBef>
            </a:pPr>
            <a:endParaRPr lang="en-US" sz="3311">
              <a:solidFill>
                <a:srgbClr val="5C6898"/>
              </a:solidFill>
              <a:latin typeface="Composite"/>
              <a:ea typeface="Composite"/>
              <a:cs typeface="Composite"/>
              <a:sym typeface="Composite"/>
            </a:endParaRPr>
          </a:p>
          <a:p>
            <a:pPr algn="ctr">
              <a:lnSpc>
                <a:spcPts val="4636"/>
              </a:lnSpc>
              <a:spcBef>
                <a:spcPct val="0"/>
              </a:spcBef>
            </a:pPr>
            <a:endParaRPr lang="en-US" sz="3311">
              <a:solidFill>
                <a:srgbClr val="5C6898"/>
              </a:solidFill>
              <a:latin typeface="Composite"/>
              <a:ea typeface="Composite"/>
              <a:cs typeface="Composite"/>
              <a:sym typeface="Composite"/>
            </a:endParaRPr>
          </a:p>
          <a:p>
            <a:pPr algn="ctr">
              <a:lnSpc>
                <a:spcPts val="4636"/>
              </a:lnSpc>
              <a:spcBef>
                <a:spcPct val="0"/>
              </a:spcBef>
            </a:pPr>
            <a:endParaRPr lang="en-US" sz="3311">
              <a:solidFill>
                <a:srgbClr val="5C6898"/>
              </a:solidFill>
              <a:latin typeface="Composite"/>
              <a:ea typeface="Composite"/>
              <a:cs typeface="Composite"/>
              <a:sym typeface="Composite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FDDB68-887F-7E10-0013-7B514109ADD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3" t="12026" r="13073"/>
          <a:stretch/>
        </p:blipFill>
        <p:spPr>
          <a:xfrm>
            <a:off x="9696006" y="2095500"/>
            <a:ext cx="7940519" cy="634177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6387" y="-563281"/>
            <a:ext cx="4499059" cy="4499059"/>
          </a:xfrm>
          <a:custGeom>
            <a:avLst/>
            <a:gdLst/>
            <a:ahLst/>
            <a:cxnLst/>
            <a:rect l="l" t="t" r="r" b="b"/>
            <a:pathLst>
              <a:path w="4499059" h="4499059">
                <a:moveTo>
                  <a:pt x="0" y="0"/>
                </a:moveTo>
                <a:lnTo>
                  <a:pt x="4499059" y="0"/>
                </a:lnTo>
                <a:lnTo>
                  <a:pt x="4499059" y="4499058"/>
                </a:lnTo>
                <a:lnTo>
                  <a:pt x="0" y="4499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73143" y="-242855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74793" y="9784080"/>
            <a:ext cx="7315200" cy="1005840"/>
          </a:xfrm>
          <a:custGeom>
            <a:avLst/>
            <a:gdLst/>
            <a:ahLst/>
            <a:cxnLst/>
            <a:rect l="l" t="t" r="r" b="b"/>
            <a:pathLst>
              <a:path w="7315200" h="1005840">
                <a:moveTo>
                  <a:pt x="0" y="0"/>
                </a:moveTo>
                <a:lnTo>
                  <a:pt x="7315200" y="0"/>
                </a:lnTo>
                <a:lnTo>
                  <a:pt x="7315200" y="1005840"/>
                </a:lnTo>
                <a:lnTo>
                  <a:pt x="0" y="1005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486400" y="9784080"/>
            <a:ext cx="7315200" cy="1005840"/>
          </a:xfrm>
          <a:custGeom>
            <a:avLst/>
            <a:gdLst/>
            <a:ahLst/>
            <a:cxnLst/>
            <a:rect l="l" t="t" r="r" b="b"/>
            <a:pathLst>
              <a:path w="7315200" h="1005840">
                <a:moveTo>
                  <a:pt x="0" y="0"/>
                </a:moveTo>
                <a:lnTo>
                  <a:pt x="7315200" y="0"/>
                </a:lnTo>
                <a:lnTo>
                  <a:pt x="7315200" y="1005840"/>
                </a:lnTo>
                <a:lnTo>
                  <a:pt x="0" y="1005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401993" y="9784080"/>
            <a:ext cx="7315200" cy="1005840"/>
          </a:xfrm>
          <a:custGeom>
            <a:avLst/>
            <a:gdLst/>
            <a:ahLst/>
            <a:cxnLst/>
            <a:rect l="l" t="t" r="r" b="b"/>
            <a:pathLst>
              <a:path w="7315200" h="1005840">
                <a:moveTo>
                  <a:pt x="0" y="0"/>
                </a:moveTo>
                <a:lnTo>
                  <a:pt x="7315200" y="0"/>
                </a:lnTo>
                <a:lnTo>
                  <a:pt x="7315200" y="1005840"/>
                </a:lnTo>
                <a:lnTo>
                  <a:pt x="0" y="1005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34804" y="2433621"/>
            <a:ext cx="7315200" cy="1330036"/>
          </a:xfrm>
          <a:custGeom>
            <a:avLst/>
            <a:gdLst/>
            <a:ahLst/>
            <a:cxnLst/>
            <a:rect l="l" t="t" r="r" b="b"/>
            <a:pathLst>
              <a:path w="7315200" h="1330036">
                <a:moveTo>
                  <a:pt x="0" y="0"/>
                </a:moveTo>
                <a:lnTo>
                  <a:pt x="7315200" y="0"/>
                </a:lnTo>
                <a:lnTo>
                  <a:pt x="7315200" y="1330036"/>
                </a:lnTo>
                <a:lnTo>
                  <a:pt x="0" y="13300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930543" y="3935777"/>
            <a:ext cx="9221941" cy="1676717"/>
          </a:xfrm>
          <a:custGeom>
            <a:avLst/>
            <a:gdLst/>
            <a:ahLst/>
            <a:cxnLst/>
            <a:rect l="l" t="t" r="r" b="b"/>
            <a:pathLst>
              <a:path w="9221941" h="1676717">
                <a:moveTo>
                  <a:pt x="0" y="0"/>
                </a:moveTo>
                <a:lnTo>
                  <a:pt x="9221941" y="0"/>
                </a:lnTo>
                <a:lnTo>
                  <a:pt x="9221941" y="1676717"/>
                </a:lnTo>
                <a:lnTo>
                  <a:pt x="0" y="16767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122672" y="7632110"/>
            <a:ext cx="9029812" cy="1641784"/>
          </a:xfrm>
          <a:custGeom>
            <a:avLst/>
            <a:gdLst/>
            <a:ahLst/>
            <a:cxnLst/>
            <a:rect l="l" t="t" r="r" b="b"/>
            <a:pathLst>
              <a:path w="9029812" h="1641784">
                <a:moveTo>
                  <a:pt x="0" y="0"/>
                </a:moveTo>
                <a:lnTo>
                  <a:pt x="9029812" y="0"/>
                </a:lnTo>
                <a:lnTo>
                  <a:pt x="9029812" y="1641784"/>
                </a:lnTo>
                <a:lnTo>
                  <a:pt x="0" y="16417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930543" y="5783944"/>
            <a:ext cx="9221941" cy="1676717"/>
          </a:xfrm>
          <a:custGeom>
            <a:avLst/>
            <a:gdLst/>
            <a:ahLst/>
            <a:cxnLst/>
            <a:rect l="l" t="t" r="r" b="b"/>
            <a:pathLst>
              <a:path w="9221941" h="1676717">
                <a:moveTo>
                  <a:pt x="0" y="0"/>
                </a:moveTo>
                <a:lnTo>
                  <a:pt x="9221941" y="0"/>
                </a:lnTo>
                <a:lnTo>
                  <a:pt x="9221941" y="1676716"/>
                </a:lnTo>
                <a:lnTo>
                  <a:pt x="0" y="16767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010016" y="2357421"/>
            <a:ext cx="10364777" cy="6771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538" lvl="1" indent="-370769" algn="ctr">
              <a:lnSpc>
                <a:spcPts val="4808"/>
              </a:lnSpc>
              <a:spcBef>
                <a:spcPct val="0"/>
              </a:spcBef>
              <a:buFont typeface="Arial"/>
              <a:buChar char="•"/>
            </a:pPr>
            <a:r>
              <a:rPr lang="en-US" sz="3434" b="1" dirty="0">
                <a:solidFill>
                  <a:srgbClr val="48537D"/>
                </a:solidFill>
                <a:latin typeface="Composite Bold"/>
                <a:ea typeface="Composite Bold"/>
                <a:cs typeface="Composite Bold"/>
                <a:sym typeface="Composite Bold"/>
              </a:rPr>
              <a:t>Successfully built an automated </a:t>
            </a:r>
          </a:p>
          <a:p>
            <a:pPr algn="ctr">
              <a:lnSpc>
                <a:spcPts val="4808"/>
              </a:lnSpc>
              <a:spcBef>
                <a:spcPct val="0"/>
              </a:spcBef>
            </a:pPr>
            <a:r>
              <a:rPr lang="en-US" sz="3434" b="1" dirty="0">
                <a:solidFill>
                  <a:srgbClr val="48537D"/>
                </a:solidFill>
                <a:latin typeface="Composite Bold"/>
                <a:ea typeface="Composite Bold"/>
                <a:cs typeface="Composite Bold"/>
                <a:sym typeface="Composite Bold"/>
              </a:rPr>
              <a:t>fake news detection system</a:t>
            </a:r>
          </a:p>
          <a:p>
            <a:pPr algn="ctr">
              <a:lnSpc>
                <a:spcPts val="4808"/>
              </a:lnSpc>
              <a:spcBef>
                <a:spcPct val="0"/>
              </a:spcBef>
            </a:pPr>
            <a:endParaRPr lang="en-US" sz="3434" b="1" dirty="0">
              <a:solidFill>
                <a:srgbClr val="48537D"/>
              </a:solidFill>
              <a:latin typeface="Composite Bold"/>
              <a:ea typeface="Composite Bold"/>
              <a:cs typeface="Composite Bold"/>
              <a:sym typeface="Composite Bold"/>
            </a:endParaRPr>
          </a:p>
          <a:p>
            <a:pPr marL="741538" lvl="1" indent="-370769" algn="ctr">
              <a:lnSpc>
                <a:spcPts val="4808"/>
              </a:lnSpc>
              <a:spcBef>
                <a:spcPct val="0"/>
              </a:spcBef>
              <a:buFont typeface="Arial"/>
              <a:buChar char="•"/>
            </a:pPr>
            <a:r>
              <a:rPr lang="en-US" sz="3434" b="1" dirty="0">
                <a:solidFill>
                  <a:srgbClr val="48537D"/>
                </a:solidFill>
                <a:latin typeface="Composite Bold"/>
                <a:ea typeface="Composite Bold"/>
                <a:cs typeface="Composite Bold"/>
                <a:sym typeface="Composite Bold"/>
              </a:rPr>
              <a:t>Comparative Analysis of 6 Machine Learning </a:t>
            </a:r>
          </a:p>
          <a:p>
            <a:pPr algn="ctr">
              <a:lnSpc>
                <a:spcPts val="4808"/>
              </a:lnSpc>
              <a:spcBef>
                <a:spcPct val="0"/>
              </a:spcBef>
            </a:pPr>
            <a:r>
              <a:rPr lang="en-US" sz="3434" b="1" dirty="0">
                <a:solidFill>
                  <a:srgbClr val="48537D"/>
                </a:solidFill>
                <a:latin typeface="Composite Bold"/>
                <a:ea typeface="Composite Bold"/>
                <a:cs typeface="Composite Bold"/>
                <a:sym typeface="Composite Bold"/>
              </a:rPr>
              <a:t>and Deep Learning Models</a:t>
            </a:r>
          </a:p>
          <a:p>
            <a:pPr algn="ctr">
              <a:lnSpc>
                <a:spcPts val="4808"/>
              </a:lnSpc>
              <a:spcBef>
                <a:spcPct val="0"/>
              </a:spcBef>
            </a:pPr>
            <a:endParaRPr lang="en-US" sz="3434" b="1" dirty="0">
              <a:solidFill>
                <a:srgbClr val="48537D"/>
              </a:solidFill>
              <a:latin typeface="Composite Bold"/>
              <a:ea typeface="Composite Bold"/>
              <a:cs typeface="Composite Bold"/>
              <a:sym typeface="Composite Bold"/>
            </a:endParaRPr>
          </a:p>
          <a:p>
            <a:pPr marL="741538" lvl="1" indent="-370769" algn="ctr">
              <a:lnSpc>
                <a:spcPts val="4808"/>
              </a:lnSpc>
              <a:spcBef>
                <a:spcPct val="0"/>
              </a:spcBef>
              <a:buFont typeface="Arial"/>
              <a:buChar char="•"/>
            </a:pPr>
            <a:r>
              <a:rPr lang="en-US" sz="3434" b="1" dirty="0">
                <a:solidFill>
                  <a:srgbClr val="48537D"/>
                </a:solidFill>
                <a:latin typeface="Composite Bold"/>
                <a:ea typeface="Composite Bold"/>
                <a:cs typeface="Composite Bold"/>
                <a:sym typeface="Composite Bold"/>
              </a:rPr>
              <a:t>Deployment via </a:t>
            </a:r>
            <a:r>
              <a:rPr lang="en-US" sz="3434" b="1" dirty="0" err="1">
                <a:solidFill>
                  <a:srgbClr val="48537D"/>
                </a:solidFill>
                <a:latin typeface="Composite Bold"/>
                <a:ea typeface="Composite Bold"/>
                <a:cs typeface="Composite Bold"/>
                <a:sym typeface="Composite Bold"/>
              </a:rPr>
              <a:t>Streamlit</a:t>
            </a:r>
            <a:r>
              <a:rPr lang="en-US" sz="3434" b="1" dirty="0">
                <a:solidFill>
                  <a:srgbClr val="48537D"/>
                </a:solidFill>
                <a:latin typeface="Composite Bold"/>
                <a:ea typeface="Composite Bold"/>
                <a:cs typeface="Composite Bold"/>
                <a:sym typeface="Composite Bold"/>
              </a:rPr>
              <a:t> allows interactive and user-friendly usage</a:t>
            </a:r>
          </a:p>
          <a:p>
            <a:pPr algn="ctr">
              <a:lnSpc>
                <a:spcPts val="4808"/>
              </a:lnSpc>
              <a:spcBef>
                <a:spcPct val="0"/>
              </a:spcBef>
            </a:pPr>
            <a:endParaRPr lang="en-US" sz="3434" b="1" dirty="0">
              <a:solidFill>
                <a:srgbClr val="48537D"/>
              </a:solidFill>
              <a:latin typeface="Composite Bold"/>
              <a:ea typeface="Composite Bold"/>
              <a:cs typeface="Composite Bold"/>
              <a:sym typeface="Composite Bold"/>
            </a:endParaRPr>
          </a:p>
          <a:p>
            <a:pPr marL="741538" lvl="1" indent="-370769" algn="ctr">
              <a:lnSpc>
                <a:spcPts val="4808"/>
              </a:lnSpc>
              <a:spcBef>
                <a:spcPct val="0"/>
              </a:spcBef>
              <a:buFont typeface="Arial"/>
              <a:buChar char="•"/>
            </a:pPr>
            <a:r>
              <a:rPr lang="en-US" sz="3434" b="1" dirty="0">
                <a:solidFill>
                  <a:srgbClr val="48537D"/>
                </a:solidFill>
                <a:latin typeface="Composite Bold"/>
                <a:ea typeface="Composite Bold"/>
                <a:cs typeface="Composite Bold"/>
                <a:sym typeface="Composite Bold"/>
              </a:rPr>
              <a:t>Helps combat misinformation in digital media</a:t>
            </a:r>
          </a:p>
          <a:p>
            <a:pPr algn="ctr">
              <a:lnSpc>
                <a:spcPts val="4808"/>
              </a:lnSpc>
              <a:spcBef>
                <a:spcPct val="0"/>
              </a:spcBef>
            </a:pPr>
            <a:endParaRPr lang="en-US" sz="3434" b="1" dirty="0">
              <a:solidFill>
                <a:srgbClr val="48537D"/>
              </a:solidFill>
              <a:latin typeface="Composite Bold"/>
              <a:ea typeface="Composite Bold"/>
              <a:cs typeface="Composite Bold"/>
              <a:sym typeface="Composit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763863" y="182600"/>
            <a:ext cx="6023061" cy="1083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 dirty="0">
                <a:solidFill>
                  <a:srgbClr val="5C6898"/>
                </a:solidFill>
                <a:latin typeface="Candal"/>
                <a:ea typeface="Candal"/>
                <a:cs typeface="Candal"/>
                <a:sym typeface="Candal"/>
              </a:rPr>
              <a:t>Conclusion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6387" y="-563281"/>
            <a:ext cx="4499059" cy="4499059"/>
          </a:xfrm>
          <a:custGeom>
            <a:avLst/>
            <a:gdLst/>
            <a:ahLst/>
            <a:cxnLst/>
            <a:rect l="l" t="t" r="r" b="b"/>
            <a:pathLst>
              <a:path w="4499059" h="4499059">
                <a:moveTo>
                  <a:pt x="0" y="0"/>
                </a:moveTo>
                <a:lnTo>
                  <a:pt x="4499059" y="0"/>
                </a:lnTo>
                <a:lnTo>
                  <a:pt x="4499059" y="4499058"/>
                </a:lnTo>
                <a:lnTo>
                  <a:pt x="0" y="4499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73143" y="-242855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74793" y="9784080"/>
            <a:ext cx="7315200" cy="1005840"/>
          </a:xfrm>
          <a:custGeom>
            <a:avLst/>
            <a:gdLst/>
            <a:ahLst/>
            <a:cxnLst/>
            <a:rect l="l" t="t" r="r" b="b"/>
            <a:pathLst>
              <a:path w="7315200" h="1005840">
                <a:moveTo>
                  <a:pt x="0" y="0"/>
                </a:moveTo>
                <a:lnTo>
                  <a:pt x="7315200" y="0"/>
                </a:lnTo>
                <a:lnTo>
                  <a:pt x="7315200" y="1005840"/>
                </a:lnTo>
                <a:lnTo>
                  <a:pt x="0" y="1005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486400" y="9784080"/>
            <a:ext cx="7315200" cy="1005840"/>
          </a:xfrm>
          <a:custGeom>
            <a:avLst/>
            <a:gdLst/>
            <a:ahLst/>
            <a:cxnLst/>
            <a:rect l="l" t="t" r="r" b="b"/>
            <a:pathLst>
              <a:path w="7315200" h="1005840">
                <a:moveTo>
                  <a:pt x="0" y="0"/>
                </a:moveTo>
                <a:lnTo>
                  <a:pt x="7315200" y="0"/>
                </a:lnTo>
                <a:lnTo>
                  <a:pt x="7315200" y="1005840"/>
                </a:lnTo>
                <a:lnTo>
                  <a:pt x="0" y="1005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401993" y="9784080"/>
            <a:ext cx="7315200" cy="1005840"/>
          </a:xfrm>
          <a:custGeom>
            <a:avLst/>
            <a:gdLst/>
            <a:ahLst/>
            <a:cxnLst/>
            <a:rect l="l" t="t" r="r" b="b"/>
            <a:pathLst>
              <a:path w="7315200" h="1005840">
                <a:moveTo>
                  <a:pt x="0" y="0"/>
                </a:moveTo>
                <a:lnTo>
                  <a:pt x="7315200" y="0"/>
                </a:lnTo>
                <a:lnTo>
                  <a:pt x="7315200" y="1005840"/>
                </a:lnTo>
                <a:lnTo>
                  <a:pt x="0" y="1005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122672" y="2064658"/>
            <a:ext cx="12268558" cy="2569543"/>
          </a:xfrm>
          <a:custGeom>
            <a:avLst/>
            <a:gdLst/>
            <a:ahLst/>
            <a:cxnLst/>
            <a:rect l="l" t="t" r="r" b="b"/>
            <a:pathLst>
              <a:path w="12268558" h="2569543">
                <a:moveTo>
                  <a:pt x="0" y="0"/>
                </a:moveTo>
                <a:lnTo>
                  <a:pt x="12268558" y="0"/>
                </a:lnTo>
                <a:lnTo>
                  <a:pt x="12268558" y="2569543"/>
                </a:lnTo>
                <a:lnTo>
                  <a:pt x="0" y="25695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340535" y="4450392"/>
            <a:ext cx="12268558" cy="2569543"/>
          </a:xfrm>
          <a:custGeom>
            <a:avLst/>
            <a:gdLst/>
            <a:ahLst/>
            <a:cxnLst/>
            <a:rect l="l" t="t" r="r" b="b"/>
            <a:pathLst>
              <a:path w="12268558" h="2569543">
                <a:moveTo>
                  <a:pt x="0" y="0"/>
                </a:moveTo>
                <a:lnTo>
                  <a:pt x="12268558" y="0"/>
                </a:lnTo>
                <a:lnTo>
                  <a:pt x="12268558" y="2569544"/>
                </a:lnTo>
                <a:lnTo>
                  <a:pt x="0" y="25695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80378" y="6871701"/>
            <a:ext cx="12976319" cy="2717778"/>
          </a:xfrm>
          <a:custGeom>
            <a:avLst/>
            <a:gdLst/>
            <a:ahLst/>
            <a:cxnLst/>
            <a:rect l="l" t="t" r="r" b="b"/>
            <a:pathLst>
              <a:path w="12976319" h="2717778">
                <a:moveTo>
                  <a:pt x="0" y="0"/>
                </a:moveTo>
                <a:lnTo>
                  <a:pt x="12976319" y="0"/>
                </a:lnTo>
                <a:lnTo>
                  <a:pt x="12976319" y="2717778"/>
                </a:lnTo>
                <a:lnTo>
                  <a:pt x="0" y="27177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913207" y="2453252"/>
            <a:ext cx="11695886" cy="7078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4"/>
              </a:lnSpc>
            </a:pPr>
            <a:r>
              <a:rPr lang="en-US" sz="3331">
                <a:solidFill>
                  <a:srgbClr val="48537D"/>
                </a:solidFill>
                <a:latin typeface="Archivo Black"/>
                <a:ea typeface="Archivo Black"/>
                <a:cs typeface="Archivo Black"/>
                <a:sym typeface="Archivo Black"/>
              </a:rPr>
              <a:t>Relies solely on text data;</a:t>
            </a:r>
          </a:p>
          <a:p>
            <a:pPr algn="ctr">
              <a:lnSpc>
                <a:spcPts val="4664"/>
              </a:lnSpc>
              <a:spcBef>
                <a:spcPct val="0"/>
              </a:spcBef>
            </a:pPr>
            <a:r>
              <a:rPr lang="en-US" sz="3331">
                <a:solidFill>
                  <a:srgbClr val="48537D"/>
                </a:solidFill>
                <a:latin typeface="Archivo Black"/>
                <a:ea typeface="Archivo Black"/>
                <a:cs typeface="Archivo Black"/>
                <a:sym typeface="Archivo Black"/>
              </a:rPr>
              <a:t> ignores images, videos, or external sources.</a:t>
            </a:r>
          </a:p>
          <a:p>
            <a:pPr algn="ctr">
              <a:lnSpc>
                <a:spcPts val="4664"/>
              </a:lnSpc>
              <a:spcBef>
                <a:spcPct val="0"/>
              </a:spcBef>
            </a:pPr>
            <a:endParaRPr lang="en-US" sz="3331">
              <a:solidFill>
                <a:srgbClr val="48537D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ctr">
              <a:lnSpc>
                <a:spcPts val="4664"/>
              </a:lnSpc>
              <a:spcBef>
                <a:spcPct val="0"/>
              </a:spcBef>
            </a:pPr>
            <a:endParaRPr lang="en-US" sz="3331">
              <a:solidFill>
                <a:srgbClr val="48537D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ctr">
              <a:lnSpc>
                <a:spcPts val="4664"/>
              </a:lnSpc>
              <a:spcBef>
                <a:spcPct val="0"/>
              </a:spcBef>
            </a:pPr>
            <a:r>
              <a:rPr lang="en-US" sz="3331">
                <a:solidFill>
                  <a:srgbClr val="48537D"/>
                </a:solidFill>
                <a:latin typeface="Archivo Black"/>
                <a:ea typeface="Archivo Black"/>
                <a:cs typeface="Archivo Black"/>
                <a:sym typeface="Archivo Black"/>
              </a:rPr>
              <a:t>Language dependency: Currently works </a:t>
            </a:r>
          </a:p>
          <a:p>
            <a:pPr algn="ctr">
              <a:lnSpc>
                <a:spcPts val="4664"/>
              </a:lnSpc>
              <a:spcBef>
                <a:spcPct val="0"/>
              </a:spcBef>
            </a:pPr>
            <a:r>
              <a:rPr lang="en-US" sz="3331">
                <a:solidFill>
                  <a:srgbClr val="48537D"/>
                </a:solidFill>
                <a:latin typeface="Archivo Black"/>
                <a:ea typeface="Archivo Black"/>
                <a:cs typeface="Archivo Black"/>
                <a:sym typeface="Archivo Black"/>
              </a:rPr>
              <a:t>only for English news.</a:t>
            </a:r>
          </a:p>
          <a:p>
            <a:pPr algn="ctr">
              <a:lnSpc>
                <a:spcPts val="4664"/>
              </a:lnSpc>
              <a:spcBef>
                <a:spcPct val="0"/>
              </a:spcBef>
            </a:pPr>
            <a:endParaRPr lang="en-US" sz="3331">
              <a:solidFill>
                <a:srgbClr val="48537D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ctr">
              <a:lnSpc>
                <a:spcPts val="4664"/>
              </a:lnSpc>
              <a:spcBef>
                <a:spcPct val="0"/>
              </a:spcBef>
            </a:pPr>
            <a:endParaRPr lang="en-US" sz="3331">
              <a:solidFill>
                <a:srgbClr val="48537D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ctr">
              <a:lnSpc>
                <a:spcPts val="4664"/>
              </a:lnSpc>
              <a:spcBef>
                <a:spcPct val="0"/>
              </a:spcBef>
            </a:pPr>
            <a:endParaRPr lang="en-US" sz="3331">
              <a:solidFill>
                <a:srgbClr val="48537D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ctr">
              <a:lnSpc>
                <a:spcPts val="4664"/>
              </a:lnSpc>
              <a:spcBef>
                <a:spcPct val="0"/>
              </a:spcBef>
            </a:pPr>
            <a:r>
              <a:rPr lang="en-US" sz="3331">
                <a:solidFill>
                  <a:srgbClr val="48537D"/>
                </a:solidFill>
                <a:latin typeface="Archivo Black"/>
                <a:ea typeface="Archivo Black"/>
                <a:cs typeface="Archivo Black"/>
                <a:sym typeface="Archivo Black"/>
              </a:rPr>
              <a:t>Cannot verify factual correctness; </a:t>
            </a:r>
          </a:p>
          <a:p>
            <a:pPr algn="ctr">
              <a:lnSpc>
                <a:spcPts val="4664"/>
              </a:lnSpc>
              <a:spcBef>
                <a:spcPct val="0"/>
              </a:spcBef>
            </a:pPr>
            <a:r>
              <a:rPr lang="en-US" sz="3331">
                <a:solidFill>
                  <a:srgbClr val="48537D"/>
                </a:solidFill>
                <a:latin typeface="Archivo Black"/>
                <a:ea typeface="Archivo Black"/>
                <a:cs typeface="Archivo Black"/>
                <a:sym typeface="Archivo Black"/>
              </a:rPr>
              <a:t>only predicts based on patterns in training data.</a:t>
            </a:r>
          </a:p>
          <a:p>
            <a:pPr algn="ctr">
              <a:lnSpc>
                <a:spcPts val="4664"/>
              </a:lnSpc>
              <a:spcBef>
                <a:spcPct val="0"/>
              </a:spcBef>
            </a:pPr>
            <a:endParaRPr lang="en-US" sz="3331">
              <a:solidFill>
                <a:srgbClr val="48537D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167734" y="436030"/>
            <a:ext cx="4709368" cy="969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5C6898"/>
                </a:solidFill>
                <a:latin typeface="Candal"/>
                <a:ea typeface="Candal"/>
                <a:cs typeface="Candal"/>
                <a:sym typeface="Candal"/>
              </a:rPr>
              <a:t>Limitations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6387" y="-563281"/>
            <a:ext cx="4499059" cy="4499059"/>
          </a:xfrm>
          <a:custGeom>
            <a:avLst/>
            <a:gdLst/>
            <a:ahLst/>
            <a:cxnLst/>
            <a:rect l="l" t="t" r="r" b="b"/>
            <a:pathLst>
              <a:path w="4499059" h="4499059">
                <a:moveTo>
                  <a:pt x="0" y="0"/>
                </a:moveTo>
                <a:lnTo>
                  <a:pt x="4499059" y="0"/>
                </a:lnTo>
                <a:lnTo>
                  <a:pt x="4499059" y="4499058"/>
                </a:lnTo>
                <a:lnTo>
                  <a:pt x="0" y="4499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73143" y="-242855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74793" y="9784080"/>
            <a:ext cx="7315200" cy="1005840"/>
          </a:xfrm>
          <a:custGeom>
            <a:avLst/>
            <a:gdLst/>
            <a:ahLst/>
            <a:cxnLst/>
            <a:rect l="l" t="t" r="r" b="b"/>
            <a:pathLst>
              <a:path w="7315200" h="1005840">
                <a:moveTo>
                  <a:pt x="0" y="0"/>
                </a:moveTo>
                <a:lnTo>
                  <a:pt x="7315200" y="0"/>
                </a:lnTo>
                <a:lnTo>
                  <a:pt x="7315200" y="1005840"/>
                </a:lnTo>
                <a:lnTo>
                  <a:pt x="0" y="1005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486400" y="9784080"/>
            <a:ext cx="7315200" cy="1005840"/>
          </a:xfrm>
          <a:custGeom>
            <a:avLst/>
            <a:gdLst/>
            <a:ahLst/>
            <a:cxnLst/>
            <a:rect l="l" t="t" r="r" b="b"/>
            <a:pathLst>
              <a:path w="7315200" h="1005840">
                <a:moveTo>
                  <a:pt x="0" y="0"/>
                </a:moveTo>
                <a:lnTo>
                  <a:pt x="7315200" y="0"/>
                </a:lnTo>
                <a:lnTo>
                  <a:pt x="7315200" y="1005840"/>
                </a:lnTo>
                <a:lnTo>
                  <a:pt x="0" y="1005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401993" y="9784080"/>
            <a:ext cx="7315200" cy="1005840"/>
          </a:xfrm>
          <a:custGeom>
            <a:avLst/>
            <a:gdLst/>
            <a:ahLst/>
            <a:cxnLst/>
            <a:rect l="l" t="t" r="r" b="b"/>
            <a:pathLst>
              <a:path w="7315200" h="1005840">
                <a:moveTo>
                  <a:pt x="0" y="0"/>
                </a:moveTo>
                <a:lnTo>
                  <a:pt x="7315200" y="0"/>
                </a:lnTo>
                <a:lnTo>
                  <a:pt x="7315200" y="1005840"/>
                </a:lnTo>
                <a:lnTo>
                  <a:pt x="0" y="10058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122672" y="2064658"/>
            <a:ext cx="12268558" cy="2569543"/>
          </a:xfrm>
          <a:custGeom>
            <a:avLst/>
            <a:gdLst/>
            <a:ahLst/>
            <a:cxnLst/>
            <a:rect l="l" t="t" r="r" b="b"/>
            <a:pathLst>
              <a:path w="12268558" h="2569543">
                <a:moveTo>
                  <a:pt x="0" y="0"/>
                </a:moveTo>
                <a:lnTo>
                  <a:pt x="12268558" y="0"/>
                </a:lnTo>
                <a:lnTo>
                  <a:pt x="12268558" y="2569543"/>
                </a:lnTo>
                <a:lnTo>
                  <a:pt x="0" y="25695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340535" y="4450392"/>
            <a:ext cx="12268558" cy="2569543"/>
          </a:xfrm>
          <a:custGeom>
            <a:avLst/>
            <a:gdLst/>
            <a:ahLst/>
            <a:cxnLst/>
            <a:rect l="l" t="t" r="r" b="b"/>
            <a:pathLst>
              <a:path w="12268558" h="2569543">
                <a:moveTo>
                  <a:pt x="0" y="0"/>
                </a:moveTo>
                <a:lnTo>
                  <a:pt x="12268558" y="0"/>
                </a:lnTo>
                <a:lnTo>
                  <a:pt x="12268558" y="2569544"/>
                </a:lnTo>
                <a:lnTo>
                  <a:pt x="0" y="25695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80378" y="6871701"/>
            <a:ext cx="12976319" cy="2717778"/>
          </a:xfrm>
          <a:custGeom>
            <a:avLst/>
            <a:gdLst/>
            <a:ahLst/>
            <a:cxnLst/>
            <a:rect l="l" t="t" r="r" b="b"/>
            <a:pathLst>
              <a:path w="12976319" h="2717778">
                <a:moveTo>
                  <a:pt x="0" y="0"/>
                </a:moveTo>
                <a:lnTo>
                  <a:pt x="12976319" y="0"/>
                </a:lnTo>
                <a:lnTo>
                  <a:pt x="12976319" y="2717778"/>
                </a:lnTo>
                <a:lnTo>
                  <a:pt x="0" y="27177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913207" y="2453252"/>
            <a:ext cx="11319556" cy="6852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4"/>
              </a:lnSpc>
            </a:pPr>
            <a:endParaRPr/>
          </a:p>
          <a:p>
            <a:pPr algn="ctr">
              <a:lnSpc>
                <a:spcPts val="4514"/>
              </a:lnSpc>
            </a:pPr>
            <a:r>
              <a:rPr lang="en-US" sz="3224">
                <a:solidFill>
                  <a:srgbClr val="48537D"/>
                </a:solidFill>
                <a:latin typeface="Archivo Black"/>
                <a:ea typeface="Archivo Black"/>
                <a:cs typeface="Archivo Black"/>
                <a:sym typeface="Archivo Black"/>
              </a:rPr>
              <a:t>Explore transformer-based models </a:t>
            </a:r>
          </a:p>
          <a:p>
            <a:pPr algn="ctr">
              <a:lnSpc>
                <a:spcPts val="4514"/>
              </a:lnSpc>
              <a:spcBef>
                <a:spcPct val="0"/>
              </a:spcBef>
            </a:pPr>
            <a:r>
              <a:rPr lang="en-US" sz="3224">
                <a:solidFill>
                  <a:srgbClr val="48537D"/>
                </a:solidFill>
                <a:latin typeface="Archivo Black"/>
                <a:ea typeface="Archivo Black"/>
                <a:cs typeface="Archivo Black"/>
                <a:sym typeface="Archivo Black"/>
              </a:rPr>
              <a:t>for better context understanding</a:t>
            </a:r>
          </a:p>
          <a:p>
            <a:pPr algn="ctr">
              <a:lnSpc>
                <a:spcPts val="4514"/>
              </a:lnSpc>
              <a:spcBef>
                <a:spcPct val="0"/>
              </a:spcBef>
            </a:pPr>
            <a:endParaRPr lang="en-US" sz="3224">
              <a:solidFill>
                <a:srgbClr val="48537D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ctr">
              <a:lnSpc>
                <a:spcPts val="4514"/>
              </a:lnSpc>
              <a:spcBef>
                <a:spcPct val="0"/>
              </a:spcBef>
            </a:pPr>
            <a:endParaRPr lang="en-US" sz="3224">
              <a:solidFill>
                <a:srgbClr val="48537D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ctr">
              <a:lnSpc>
                <a:spcPts val="4514"/>
              </a:lnSpc>
              <a:spcBef>
                <a:spcPct val="0"/>
              </a:spcBef>
            </a:pPr>
            <a:r>
              <a:rPr lang="en-US" sz="3224">
                <a:solidFill>
                  <a:srgbClr val="48537D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    Extend system to multi-lingual news detection</a:t>
            </a:r>
          </a:p>
          <a:p>
            <a:pPr algn="ctr">
              <a:lnSpc>
                <a:spcPts val="4514"/>
              </a:lnSpc>
              <a:spcBef>
                <a:spcPct val="0"/>
              </a:spcBef>
            </a:pPr>
            <a:endParaRPr lang="en-US" sz="3224">
              <a:solidFill>
                <a:srgbClr val="48537D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ctr">
              <a:lnSpc>
                <a:spcPts val="4514"/>
              </a:lnSpc>
              <a:spcBef>
                <a:spcPct val="0"/>
              </a:spcBef>
            </a:pPr>
            <a:endParaRPr lang="en-US" sz="3224">
              <a:solidFill>
                <a:srgbClr val="48537D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ctr">
              <a:lnSpc>
                <a:spcPts val="4514"/>
              </a:lnSpc>
              <a:spcBef>
                <a:spcPct val="0"/>
              </a:spcBef>
            </a:pPr>
            <a:r>
              <a:rPr lang="en-US" sz="3224">
                <a:solidFill>
                  <a:srgbClr val="48537D"/>
                </a:solidFill>
                <a:latin typeface="Archivo Black"/>
                <a:ea typeface="Archivo Black"/>
                <a:cs typeface="Archivo Black"/>
                <a:sym typeface="Archivo Black"/>
              </a:rPr>
              <a:t>Real-time monitoring of news streams </a:t>
            </a:r>
          </a:p>
          <a:p>
            <a:pPr algn="ctr">
              <a:lnSpc>
                <a:spcPts val="4514"/>
              </a:lnSpc>
              <a:spcBef>
                <a:spcPct val="0"/>
              </a:spcBef>
            </a:pPr>
            <a:r>
              <a:rPr lang="en-US" sz="3224">
                <a:solidFill>
                  <a:srgbClr val="48537D"/>
                </a:solidFill>
                <a:latin typeface="Archivo Black"/>
                <a:ea typeface="Archivo Black"/>
                <a:cs typeface="Archivo Black"/>
                <a:sym typeface="Archivo Black"/>
              </a:rPr>
              <a:t> from online sources</a:t>
            </a:r>
          </a:p>
          <a:p>
            <a:pPr algn="ctr">
              <a:lnSpc>
                <a:spcPts val="4514"/>
              </a:lnSpc>
              <a:spcBef>
                <a:spcPct val="0"/>
              </a:spcBef>
            </a:pPr>
            <a:endParaRPr lang="en-US" sz="3224">
              <a:solidFill>
                <a:srgbClr val="48537D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030960" y="436030"/>
            <a:ext cx="5989839" cy="912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 dirty="0">
                <a:solidFill>
                  <a:srgbClr val="5C6898"/>
                </a:solidFill>
                <a:latin typeface="Candal"/>
                <a:ea typeface="Candal"/>
                <a:cs typeface="Candal"/>
                <a:sym typeface="Candal"/>
              </a:rPr>
              <a:t>Future Work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3723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460744" y="12966"/>
            <a:ext cx="4982245" cy="4464824"/>
          </a:xfrm>
          <a:custGeom>
            <a:avLst/>
            <a:gdLst/>
            <a:ahLst/>
            <a:cxnLst/>
            <a:rect l="l" t="t" r="r" b="b"/>
            <a:pathLst>
              <a:path w="4982245" h="4464824">
                <a:moveTo>
                  <a:pt x="0" y="0"/>
                </a:moveTo>
                <a:lnTo>
                  <a:pt x="4982245" y="0"/>
                </a:lnTo>
                <a:lnTo>
                  <a:pt x="4982245" y="4464823"/>
                </a:lnTo>
                <a:lnTo>
                  <a:pt x="0" y="44648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86688" y="3440086"/>
            <a:ext cx="10847939" cy="503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3432" lvl="1" indent="-311716" algn="just">
              <a:lnSpc>
                <a:spcPts val="4042"/>
              </a:lnSpc>
              <a:buFont typeface="Arial"/>
              <a:buChar char="•"/>
            </a:pPr>
            <a:r>
              <a:rPr lang="en-US" sz="2887" b="1">
                <a:solidFill>
                  <a:srgbClr val="34343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Fake news has become a major issue in today’s digital media landscape.</a:t>
            </a:r>
          </a:p>
          <a:p>
            <a:pPr marL="623432" lvl="1" indent="-311716" algn="just">
              <a:lnSpc>
                <a:spcPts val="4042"/>
              </a:lnSpc>
              <a:buFont typeface="Arial"/>
              <a:buChar char="•"/>
            </a:pPr>
            <a:r>
              <a:rPr lang="en-US" sz="2887" b="1">
                <a:solidFill>
                  <a:srgbClr val="34343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It spreads misinformation and affects public perception and trust.</a:t>
            </a:r>
          </a:p>
          <a:p>
            <a:pPr marL="623432" lvl="1" indent="-311716" algn="just">
              <a:lnSpc>
                <a:spcPts val="4042"/>
              </a:lnSpc>
              <a:buFont typeface="Arial"/>
              <a:buChar char="•"/>
            </a:pPr>
            <a:r>
              <a:rPr lang="en-US" sz="2887" b="1">
                <a:solidFill>
                  <a:srgbClr val="34343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Manual detection is challenging due to the massive volume of online content.</a:t>
            </a:r>
          </a:p>
          <a:p>
            <a:pPr marL="623432" lvl="1" indent="-311716" algn="just">
              <a:lnSpc>
                <a:spcPts val="4042"/>
              </a:lnSpc>
              <a:buFont typeface="Arial"/>
              <a:buChar char="•"/>
            </a:pPr>
            <a:r>
              <a:rPr lang="en-US" sz="2887" b="1">
                <a:solidFill>
                  <a:srgbClr val="34343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This project applies Machine Learning and Deep Learning to detect fake news automatically.</a:t>
            </a:r>
          </a:p>
          <a:p>
            <a:pPr algn="just">
              <a:lnSpc>
                <a:spcPts val="4042"/>
              </a:lnSpc>
            </a:pPr>
            <a:endParaRPr lang="en-US" sz="2887" b="1">
              <a:solidFill>
                <a:srgbClr val="34343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just">
              <a:lnSpc>
                <a:spcPts val="4042"/>
              </a:lnSpc>
            </a:pPr>
            <a:endParaRPr lang="en-US" sz="2887" b="1">
              <a:solidFill>
                <a:srgbClr val="34343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5" name="Freeform 5"/>
          <p:cNvSpPr/>
          <p:nvPr/>
        </p:nvSpPr>
        <p:spPr>
          <a:xfrm rot="-5400000">
            <a:off x="-2699747" y="4268823"/>
            <a:ext cx="6860854" cy="6087449"/>
          </a:xfrm>
          <a:custGeom>
            <a:avLst/>
            <a:gdLst/>
            <a:ahLst/>
            <a:cxnLst/>
            <a:rect l="l" t="t" r="r" b="b"/>
            <a:pathLst>
              <a:path w="6860854" h="6087449">
                <a:moveTo>
                  <a:pt x="0" y="0"/>
                </a:moveTo>
                <a:lnTo>
                  <a:pt x="6860854" y="0"/>
                </a:lnTo>
                <a:lnTo>
                  <a:pt x="6860854" y="6087449"/>
                </a:lnTo>
                <a:lnTo>
                  <a:pt x="0" y="60874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36830" y="-245745"/>
            <a:ext cx="7315200" cy="2834640"/>
          </a:xfrm>
          <a:custGeom>
            <a:avLst/>
            <a:gdLst/>
            <a:ahLst/>
            <a:cxnLst/>
            <a:rect l="l" t="t" r="r" b="b"/>
            <a:pathLst>
              <a:path w="7315200" h="2834640">
                <a:moveTo>
                  <a:pt x="0" y="0"/>
                </a:moveTo>
                <a:lnTo>
                  <a:pt x="7315200" y="0"/>
                </a:lnTo>
                <a:lnTo>
                  <a:pt x="7315200" y="2834640"/>
                </a:lnTo>
                <a:lnTo>
                  <a:pt x="0" y="28346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42589" y="6899916"/>
            <a:ext cx="4017541" cy="4114800"/>
          </a:xfrm>
          <a:custGeom>
            <a:avLst/>
            <a:gdLst/>
            <a:ahLst/>
            <a:cxnLst/>
            <a:rect l="l" t="t" r="r" b="b"/>
            <a:pathLst>
              <a:path w="4017541" h="4114800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994650" y="1096418"/>
            <a:ext cx="10298701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274A1"/>
                </a:solidFill>
                <a:latin typeface="Candal"/>
                <a:ea typeface="Candal"/>
                <a:cs typeface="Candal"/>
                <a:sym typeface="Candal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82110" y="5181110"/>
            <a:ext cx="8154379" cy="8154379"/>
          </a:xfrm>
          <a:custGeom>
            <a:avLst/>
            <a:gdLst/>
            <a:ahLst/>
            <a:cxnLst/>
            <a:rect l="l" t="t" r="r" b="b"/>
            <a:pathLst>
              <a:path w="8154379" h="8154379">
                <a:moveTo>
                  <a:pt x="0" y="0"/>
                </a:moveTo>
                <a:lnTo>
                  <a:pt x="8154380" y="0"/>
                </a:lnTo>
                <a:lnTo>
                  <a:pt x="8154380" y="8154380"/>
                </a:lnTo>
                <a:lnTo>
                  <a:pt x="0" y="815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64929" y="-728801"/>
            <a:ext cx="4809082" cy="1757501"/>
          </a:xfrm>
          <a:custGeom>
            <a:avLst/>
            <a:gdLst/>
            <a:ahLst/>
            <a:cxnLst/>
            <a:rect l="l" t="t" r="r" b="b"/>
            <a:pathLst>
              <a:path w="4809082" h="1757501">
                <a:moveTo>
                  <a:pt x="0" y="0"/>
                </a:moveTo>
                <a:lnTo>
                  <a:pt x="4809082" y="0"/>
                </a:lnTo>
                <a:lnTo>
                  <a:pt x="4809082" y="1757501"/>
                </a:lnTo>
                <a:lnTo>
                  <a:pt x="0" y="1757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048490" y="-2973269"/>
            <a:ext cx="8154379" cy="8154379"/>
          </a:xfrm>
          <a:custGeom>
            <a:avLst/>
            <a:gdLst/>
            <a:ahLst/>
            <a:cxnLst/>
            <a:rect l="l" t="t" r="r" b="b"/>
            <a:pathLst>
              <a:path w="8154379" h="8154379">
                <a:moveTo>
                  <a:pt x="0" y="0"/>
                </a:moveTo>
                <a:lnTo>
                  <a:pt x="8154380" y="0"/>
                </a:lnTo>
                <a:lnTo>
                  <a:pt x="8154380" y="8154379"/>
                </a:lnTo>
                <a:lnTo>
                  <a:pt x="0" y="815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29559" y="3972187"/>
            <a:ext cx="11766040" cy="1940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16"/>
              </a:lnSpc>
            </a:pPr>
            <a:r>
              <a:rPr lang="en-US" sz="14516">
                <a:solidFill>
                  <a:srgbClr val="48537D"/>
                </a:solidFill>
                <a:latin typeface="Candal"/>
                <a:ea typeface="Candal"/>
                <a:cs typeface="Candal"/>
                <a:sym typeface="Candal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>
            <a:off x="-236144" y="-195501"/>
            <a:ext cx="4425558" cy="4425558"/>
          </a:xfrm>
          <a:custGeom>
            <a:avLst/>
            <a:gdLst/>
            <a:ahLst/>
            <a:cxnLst/>
            <a:rect l="l" t="t" r="r" b="b"/>
            <a:pathLst>
              <a:path w="4425558" h="4425558">
                <a:moveTo>
                  <a:pt x="0" y="0"/>
                </a:moveTo>
                <a:lnTo>
                  <a:pt x="4425558" y="0"/>
                </a:lnTo>
                <a:lnTo>
                  <a:pt x="4425558" y="4425558"/>
                </a:lnTo>
                <a:lnTo>
                  <a:pt x="0" y="4425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14171741" y="6177516"/>
            <a:ext cx="4425558" cy="4425558"/>
          </a:xfrm>
          <a:custGeom>
            <a:avLst/>
            <a:gdLst/>
            <a:ahLst/>
            <a:cxnLst/>
            <a:rect l="l" t="t" r="r" b="b"/>
            <a:pathLst>
              <a:path w="4425558" h="4425558">
                <a:moveTo>
                  <a:pt x="4425558" y="4425559"/>
                </a:moveTo>
                <a:lnTo>
                  <a:pt x="0" y="4425559"/>
                </a:lnTo>
                <a:lnTo>
                  <a:pt x="0" y="0"/>
                </a:lnTo>
                <a:lnTo>
                  <a:pt x="4425558" y="0"/>
                </a:lnTo>
                <a:lnTo>
                  <a:pt x="4425558" y="442555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5233" y="8131414"/>
            <a:ext cx="7315200" cy="1923288"/>
          </a:xfrm>
          <a:custGeom>
            <a:avLst/>
            <a:gdLst/>
            <a:ahLst/>
            <a:cxnLst/>
            <a:rect l="l" t="t" r="r" b="b"/>
            <a:pathLst>
              <a:path w="7315200" h="1923288">
                <a:moveTo>
                  <a:pt x="0" y="0"/>
                </a:moveTo>
                <a:lnTo>
                  <a:pt x="7315200" y="0"/>
                </a:lnTo>
                <a:lnTo>
                  <a:pt x="7315200" y="1923288"/>
                </a:lnTo>
                <a:lnTo>
                  <a:pt x="0" y="19232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182110" y="-728801"/>
            <a:ext cx="4809082" cy="1757501"/>
          </a:xfrm>
          <a:custGeom>
            <a:avLst/>
            <a:gdLst/>
            <a:ahLst/>
            <a:cxnLst/>
            <a:rect l="l" t="t" r="r" b="b"/>
            <a:pathLst>
              <a:path w="4809082" h="1757501">
                <a:moveTo>
                  <a:pt x="0" y="0"/>
                </a:moveTo>
                <a:lnTo>
                  <a:pt x="4809083" y="0"/>
                </a:lnTo>
                <a:lnTo>
                  <a:pt x="4809083" y="1757501"/>
                </a:lnTo>
                <a:lnTo>
                  <a:pt x="0" y="1757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073520" y="-728801"/>
            <a:ext cx="4809082" cy="1757501"/>
          </a:xfrm>
          <a:custGeom>
            <a:avLst/>
            <a:gdLst/>
            <a:ahLst/>
            <a:cxnLst/>
            <a:rect l="l" t="t" r="r" b="b"/>
            <a:pathLst>
              <a:path w="4809082" h="1757501">
                <a:moveTo>
                  <a:pt x="0" y="0"/>
                </a:moveTo>
                <a:lnTo>
                  <a:pt x="4809082" y="0"/>
                </a:lnTo>
                <a:lnTo>
                  <a:pt x="4809082" y="1757501"/>
                </a:lnTo>
                <a:lnTo>
                  <a:pt x="0" y="17575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9550" y="7119153"/>
            <a:ext cx="5115420" cy="5115420"/>
          </a:xfrm>
          <a:custGeom>
            <a:avLst/>
            <a:gdLst/>
            <a:ahLst/>
            <a:cxnLst/>
            <a:rect l="l" t="t" r="r" b="b"/>
            <a:pathLst>
              <a:path w="5115420" h="5115420">
                <a:moveTo>
                  <a:pt x="0" y="0"/>
                </a:moveTo>
                <a:lnTo>
                  <a:pt x="5115420" y="0"/>
                </a:lnTo>
                <a:lnTo>
                  <a:pt x="5115420" y="5115420"/>
                </a:lnTo>
                <a:lnTo>
                  <a:pt x="0" y="5115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3022934" y="2418898"/>
            <a:ext cx="9608356" cy="4070449"/>
          </a:xfrm>
          <a:custGeom>
            <a:avLst/>
            <a:gdLst/>
            <a:ahLst/>
            <a:cxnLst/>
            <a:rect l="l" t="t" r="r" b="b"/>
            <a:pathLst>
              <a:path w="9608356" h="4070449">
                <a:moveTo>
                  <a:pt x="0" y="0"/>
                </a:moveTo>
                <a:lnTo>
                  <a:pt x="9608356" y="0"/>
                </a:lnTo>
                <a:lnTo>
                  <a:pt x="9608356" y="4070449"/>
                </a:lnTo>
                <a:lnTo>
                  <a:pt x="0" y="4070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19510" y="-997475"/>
            <a:ext cx="3846149" cy="2692304"/>
          </a:xfrm>
          <a:custGeom>
            <a:avLst/>
            <a:gdLst/>
            <a:ahLst/>
            <a:cxnLst/>
            <a:rect l="l" t="t" r="r" b="b"/>
            <a:pathLst>
              <a:path w="3846149" h="2692304">
                <a:moveTo>
                  <a:pt x="0" y="0"/>
                </a:moveTo>
                <a:lnTo>
                  <a:pt x="3846149" y="0"/>
                </a:lnTo>
                <a:lnTo>
                  <a:pt x="3846149" y="2692304"/>
                </a:lnTo>
                <a:lnTo>
                  <a:pt x="0" y="26923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5306" y="777286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16468" y="3135081"/>
            <a:ext cx="9385832" cy="183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0425" lvl="1" indent="-340213" algn="just">
              <a:lnSpc>
                <a:spcPts val="4412"/>
              </a:lnSpc>
              <a:buFont typeface="Arial"/>
              <a:buChar char="•"/>
            </a:pPr>
            <a:r>
              <a:rPr lang="en-US" sz="3151" b="1">
                <a:solidFill>
                  <a:srgbClr val="34343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Build an automated system to detect fake and real news articles.</a:t>
            </a:r>
          </a:p>
          <a:p>
            <a:pPr algn="just">
              <a:lnSpc>
                <a:spcPts val="2872"/>
              </a:lnSpc>
            </a:pPr>
            <a:endParaRPr lang="en-US" sz="3151" b="1">
              <a:solidFill>
                <a:srgbClr val="34343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just">
              <a:lnSpc>
                <a:spcPts val="2872"/>
              </a:lnSpc>
            </a:pPr>
            <a:endParaRPr lang="en-US" sz="3151" b="1">
              <a:solidFill>
                <a:srgbClr val="34343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5783539" y="4612964"/>
            <a:ext cx="8194750" cy="1489955"/>
          </a:xfrm>
          <a:custGeom>
            <a:avLst/>
            <a:gdLst/>
            <a:ahLst/>
            <a:cxnLst/>
            <a:rect l="l" t="t" r="r" b="b"/>
            <a:pathLst>
              <a:path w="8194750" h="1489955">
                <a:moveTo>
                  <a:pt x="0" y="0"/>
                </a:moveTo>
                <a:lnTo>
                  <a:pt x="8194750" y="0"/>
                </a:lnTo>
                <a:lnTo>
                  <a:pt x="8194750" y="1489955"/>
                </a:lnTo>
                <a:lnTo>
                  <a:pt x="0" y="1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r="-33649" b="-3364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783539" y="4342785"/>
            <a:ext cx="7902399" cy="226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99"/>
              </a:lnSpc>
            </a:pPr>
            <a:endParaRPr/>
          </a:p>
          <a:p>
            <a:pPr marL="601297" lvl="1" indent="-300649" algn="just">
              <a:lnSpc>
                <a:spcPts val="3899"/>
              </a:lnSpc>
              <a:buFont typeface="Arial"/>
              <a:buChar char="•"/>
            </a:pPr>
            <a:r>
              <a:rPr lang="en-US" sz="2785" b="1">
                <a:solidFill>
                  <a:srgbClr val="34343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Compare the performance of Machine Learning and Deep Learning models.</a:t>
            </a:r>
          </a:p>
          <a:p>
            <a:pPr algn="just">
              <a:lnSpc>
                <a:spcPts val="3899"/>
              </a:lnSpc>
            </a:pPr>
            <a:endParaRPr lang="en-US" sz="2785" b="1">
              <a:solidFill>
                <a:srgbClr val="34343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just">
              <a:lnSpc>
                <a:spcPts val="2602"/>
              </a:lnSpc>
            </a:pPr>
            <a:endParaRPr lang="en-US" sz="2785" b="1">
              <a:solidFill>
                <a:srgbClr val="34343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6629437" y="7576611"/>
            <a:ext cx="9340067" cy="1698194"/>
          </a:xfrm>
          <a:custGeom>
            <a:avLst/>
            <a:gdLst/>
            <a:ahLst/>
            <a:cxnLst/>
            <a:rect l="l" t="t" r="r" b="b"/>
            <a:pathLst>
              <a:path w="9340067" h="1698194">
                <a:moveTo>
                  <a:pt x="0" y="0"/>
                </a:moveTo>
                <a:lnTo>
                  <a:pt x="9340067" y="0"/>
                </a:lnTo>
                <a:lnTo>
                  <a:pt x="9340067" y="1698195"/>
                </a:lnTo>
                <a:lnTo>
                  <a:pt x="0" y="16981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864281" y="1096418"/>
            <a:ext cx="8559438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274A1"/>
                </a:solidFill>
                <a:latin typeface="Candal"/>
                <a:ea typeface="Candal"/>
                <a:cs typeface="Candal"/>
                <a:sym typeface="Candal"/>
              </a:rPr>
              <a:t>Objective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02216" y="5910133"/>
            <a:ext cx="9385832" cy="2370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92"/>
              </a:lnSpc>
            </a:pPr>
            <a:endParaRPr/>
          </a:p>
          <a:p>
            <a:pPr marL="658836" lvl="1" indent="-329418" algn="just">
              <a:lnSpc>
                <a:spcPts val="4272"/>
              </a:lnSpc>
              <a:buFont typeface="Arial"/>
              <a:buChar char="•"/>
            </a:pPr>
            <a:r>
              <a:rPr lang="en-US" sz="3051" b="1">
                <a:solidFill>
                  <a:srgbClr val="34343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Evaluate models based on accuracy, reliability, and generalization.</a:t>
            </a:r>
          </a:p>
          <a:p>
            <a:pPr algn="just">
              <a:lnSpc>
                <a:spcPts val="3992"/>
              </a:lnSpc>
            </a:pPr>
            <a:endParaRPr lang="en-US" sz="3051" b="1">
              <a:solidFill>
                <a:srgbClr val="34343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just">
              <a:lnSpc>
                <a:spcPts val="2452"/>
              </a:lnSpc>
            </a:pPr>
            <a:endParaRPr lang="en-US" sz="3051" b="1">
              <a:solidFill>
                <a:srgbClr val="34343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372293" y="7401021"/>
            <a:ext cx="9385832" cy="2011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72"/>
              </a:lnSpc>
            </a:pPr>
            <a:endParaRPr dirty="0"/>
          </a:p>
          <a:p>
            <a:pPr marL="658836" lvl="1" indent="-329418" algn="just">
              <a:lnSpc>
                <a:spcPts val="4272"/>
              </a:lnSpc>
              <a:buFont typeface="Arial"/>
              <a:buChar char="•"/>
            </a:pPr>
            <a:r>
              <a:rPr lang="en-US" sz="3051" b="1" dirty="0">
                <a:solidFill>
                  <a:srgbClr val="34343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Deploy the best-performing model on </a:t>
            </a:r>
            <a:r>
              <a:rPr lang="en-US" sz="3051" b="1" dirty="0" err="1">
                <a:solidFill>
                  <a:srgbClr val="34343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Streamlit</a:t>
            </a:r>
            <a:r>
              <a:rPr lang="en-US" sz="3051" b="1" dirty="0">
                <a:solidFill>
                  <a:srgbClr val="34343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Cloud</a:t>
            </a:r>
          </a:p>
          <a:p>
            <a:pPr algn="just">
              <a:lnSpc>
                <a:spcPts val="2732"/>
              </a:lnSpc>
            </a:pPr>
            <a:endParaRPr lang="en-US" sz="3051" b="1" dirty="0">
              <a:solidFill>
                <a:srgbClr val="34343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81714" y="-232679"/>
            <a:ext cx="6629145" cy="3784639"/>
          </a:xfrm>
          <a:custGeom>
            <a:avLst/>
            <a:gdLst/>
            <a:ahLst/>
            <a:cxnLst/>
            <a:rect l="l" t="t" r="r" b="b"/>
            <a:pathLst>
              <a:path w="6629145" h="3784639">
                <a:moveTo>
                  <a:pt x="6629144" y="3784639"/>
                </a:moveTo>
                <a:lnTo>
                  <a:pt x="0" y="3784639"/>
                </a:lnTo>
                <a:lnTo>
                  <a:pt x="0" y="0"/>
                </a:lnTo>
                <a:lnTo>
                  <a:pt x="6629144" y="0"/>
                </a:lnTo>
                <a:lnTo>
                  <a:pt x="6629144" y="378463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66416" y="6387980"/>
            <a:ext cx="7433579" cy="7433579"/>
          </a:xfrm>
          <a:custGeom>
            <a:avLst/>
            <a:gdLst/>
            <a:ahLst/>
            <a:cxnLst/>
            <a:rect l="l" t="t" r="r" b="b"/>
            <a:pathLst>
              <a:path w="7433579" h="7433579">
                <a:moveTo>
                  <a:pt x="0" y="0"/>
                </a:moveTo>
                <a:lnTo>
                  <a:pt x="7433579" y="0"/>
                </a:lnTo>
                <a:lnTo>
                  <a:pt x="7433579" y="7433579"/>
                </a:lnTo>
                <a:lnTo>
                  <a:pt x="0" y="7433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2527199" y="7592182"/>
            <a:ext cx="6112013" cy="3056006"/>
          </a:xfrm>
          <a:custGeom>
            <a:avLst/>
            <a:gdLst/>
            <a:ahLst/>
            <a:cxnLst/>
            <a:rect l="l" t="t" r="r" b="b"/>
            <a:pathLst>
              <a:path w="6112013" h="3056006">
                <a:moveTo>
                  <a:pt x="0" y="0"/>
                </a:moveTo>
                <a:lnTo>
                  <a:pt x="6112013" y="0"/>
                </a:lnTo>
                <a:lnTo>
                  <a:pt x="6112013" y="3056006"/>
                </a:lnTo>
                <a:lnTo>
                  <a:pt x="0" y="3056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7553" y="9518165"/>
            <a:ext cx="2806840" cy="385941"/>
          </a:xfrm>
          <a:custGeom>
            <a:avLst/>
            <a:gdLst/>
            <a:ahLst/>
            <a:cxnLst/>
            <a:rect l="l" t="t" r="r" b="b"/>
            <a:pathLst>
              <a:path w="2806840" h="385941">
                <a:moveTo>
                  <a:pt x="0" y="0"/>
                </a:moveTo>
                <a:lnTo>
                  <a:pt x="2806841" y="0"/>
                </a:lnTo>
                <a:lnTo>
                  <a:pt x="2806841" y="385941"/>
                </a:lnTo>
                <a:lnTo>
                  <a:pt x="0" y="3859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316553" y="9518165"/>
            <a:ext cx="2806840" cy="385941"/>
          </a:xfrm>
          <a:custGeom>
            <a:avLst/>
            <a:gdLst/>
            <a:ahLst/>
            <a:cxnLst/>
            <a:rect l="l" t="t" r="r" b="b"/>
            <a:pathLst>
              <a:path w="2806840" h="385941">
                <a:moveTo>
                  <a:pt x="0" y="0"/>
                </a:moveTo>
                <a:lnTo>
                  <a:pt x="2806841" y="0"/>
                </a:lnTo>
                <a:lnTo>
                  <a:pt x="2806841" y="385941"/>
                </a:lnTo>
                <a:lnTo>
                  <a:pt x="0" y="3859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95553" y="9518165"/>
            <a:ext cx="2806840" cy="385941"/>
          </a:xfrm>
          <a:custGeom>
            <a:avLst/>
            <a:gdLst/>
            <a:ahLst/>
            <a:cxnLst/>
            <a:rect l="l" t="t" r="r" b="b"/>
            <a:pathLst>
              <a:path w="2806840" h="385941">
                <a:moveTo>
                  <a:pt x="0" y="0"/>
                </a:moveTo>
                <a:lnTo>
                  <a:pt x="2806840" y="0"/>
                </a:lnTo>
                <a:lnTo>
                  <a:pt x="2806840" y="385941"/>
                </a:lnTo>
                <a:lnTo>
                  <a:pt x="0" y="3859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74553" y="9518165"/>
            <a:ext cx="2806840" cy="385941"/>
          </a:xfrm>
          <a:custGeom>
            <a:avLst/>
            <a:gdLst/>
            <a:ahLst/>
            <a:cxnLst/>
            <a:rect l="l" t="t" r="r" b="b"/>
            <a:pathLst>
              <a:path w="2806840" h="385941">
                <a:moveTo>
                  <a:pt x="0" y="0"/>
                </a:moveTo>
                <a:lnTo>
                  <a:pt x="2806840" y="0"/>
                </a:lnTo>
                <a:lnTo>
                  <a:pt x="2806840" y="385941"/>
                </a:lnTo>
                <a:lnTo>
                  <a:pt x="0" y="3859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922426" y="8094926"/>
            <a:ext cx="5321560" cy="5321560"/>
          </a:xfrm>
          <a:custGeom>
            <a:avLst/>
            <a:gdLst/>
            <a:ahLst/>
            <a:cxnLst/>
            <a:rect l="l" t="t" r="r" b="b"/>
            <a:pathLst>
              <a:path w="5321560" h="5321560">
                <a:moveTo>
                  <a:pt x="0" y="0"/>
                </a:moveTo>
                <a:lnTo>
                  <a:pt x="5321559" y="0"/>
                </a:lnTo>
                <a:lnTo>
                  <a:pt x="5321559" y="5321559"/>
                </a:lnTo>
                <a:lnTo>
                  <a:pt x="0" y="53215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316553" y="2893858"/>
            <a:ext cx="14363961" cy="6042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78"/>
              </a:lnSpc>
            </a:pPr>
            <a:r>
              <a:rPr lang="en-US" sz="2841" b="1">
                <a:solidFill>
                  <a:srgbClr val="34343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Source: Kaggle – Fake and Real News Dataset (by Clément Bisaillon)</a:t>
            </a:r>
          </a:p>
          <a:p>
            <a:pPr algn="just">
              <a:lnSpc>
                <a:spcPts val="3978"/>
              </a:lnSpc>
            </a:pPr>
            <a:endParaRPr lang="en-US" sz="2841" b="1">
              <a:solidFill>
                <a:srgbClr val="34343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just">
              <a:lnSpc>
                <a:spcPts val="3978"/>
              </a:lnSpc>
            </a:pPr>
            <a:r>
              <a:rPr lang="en-US" sz="2841" b="1">
                <a:solidFill>
                  <a:srgbClr val="34343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Files : Fake.csv and True.csv</a:t>
            </a:r>
          </a:p>
          <a:p>
            <a:pPr algn="just">
              <a:lnSpc>
                <a:spcPts val="3978"/>
              </a:lnSpc>
            </a:pPr>
            <a:endParaRPr lang="en-US" sz="2841" b="1">
              <a:solidFill>
                <a:srgbClr val="34343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just">
              <a:lnSpc>
                <a:spcPts val="3978"/>
              </a:lnSpc>
            </a:pPr>
            <a:r>
              <a:rPr lang="en-US" sz="2841" b="1">
                <a:solidFill>
                  <a:srgbClr val="34343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Total Records: 44,898 news articles</a:t>
            </a:r>
          </a:p>
          <a:p>
            <a:pPr algn="just">
              <a:lnSpc>
                <a:spcPts val="3978"/>
              </a:lnSpc>
            </a:pPr>
            <a:endParaRPr lang="en-US" sz="2841" b="1">
              <a:solidFill>
                <a:srgbClr val="34343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just">
              <a:lnSpc>
                <a:spcPts val="3978"/>
              </a:lnSpc>
            </a:pPr>
            <a:r>
              <a:rPr lang="en-US" sz="2841" b="1">
                <a:solidFill>
                  <a:srgbClr val="34343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Classes:</a:t>
            </a:r>
          </a:p>
          <a:p>
            <a:pPr algn="just">
              <a:lnSpc>
                <a:spcPts val="3978"/>
              </a:lnSpc>
            </a:pPr>
            <a:r>
              <a:rPr lang="en-US" sz="2841" b="1">
                <a:solidFill>
                  <a:srgbClr val="34343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   Fake News → 0</a:t>
            </a:r>
          </a:p>
          <a:p>
            <a:pPr algn="just">
              <a:lnSpc>
                <a:spcPts val="3978"/>
              </a:lnSpc>
            </a:pPr>
            <a:r>
              <a:rPr lang="en-US" sz="2841" b="1">
                <a:solidFill>
                  <a:srgbClr val="34343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   Real News → 1</a:t>
            </a:r>
          </a:p>
          <a:p>
            <a:pPr algn="just">
              <a:lnSpc>
                <a:spcPts val="3978"/>
              </a:lnSpc>
            </a:pPr>
            <a:endParaRPr lang="en-US" sz="2841" b="1">
              <a:solidFill>
                <a:srgbClr val="34343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just">
              <a:lnSpc>
                <a:spcPts val="3978"/>
              </a:lnSpc>
            </a:pPr>
            <a:r>
              <a:rPr lang="en-US" sz="2841" b="1">
                <a:solidFill>
                  <a:srgbClr val="34343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Columns: title, text, subject, date</a:t>
            </a:r>
          </a:p>
          <a:p>
            <a:pPr algn="just">
              <a:lnSpc>
                <a:spcPts val="3978"/>
              </a:lnSpc>
            </a:pPr>
            <a:endParaRPr lang="en-US" sz="2841" b="1">
              <a:solidFill>
                <a:srgbClr val="343434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-1671944" y="312166"/>
            <a:ext cx="5401289" cy="4114800"/>
          </a:xfrm>
          <a:custGeom>
            <a:avLst/>
            <a:gdLst/>
            <a:ahLst/>
            <a:cxnLst/>
            <a:rect l="l" t="t" r="r" b="b"/>
            <a:pathLst>
              <a:path w="5401289" h="4114800">
                <a:moveTo>
                  <a:pt x="0" y="0"/>
                </a:moveTo>
                <a:lnTo>
                  <a:pt x="5401288" y="0"/>
                </a:lnTo>
                <a:lnTo>
                  <a:pt x="5401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432287" y="2951008"/>
            <a:ext cx="612107" cy="623894"/>
          </a:xfrm>
          <a:custGeom>
            <a:avLst/>
            <a:gdLst/>
            <a:ahLst/>
            <a:cxnLst/>
            <a:rect l="l" t="t" r="r" b="b"/>
            <a:pathLst>
              <a:path w="612107" h="623894">
                <a:moveTo>
                  <a:pt x="0" y="0"/>
                </a:moveTo>
                <a:lnTo>
                  <a:pt x="612107" y="0"/>
                </a:lnTo>
                <a:lnTo>
                  <a:pt x="612107" y="623894"/>
                </a:lnTo>
                <a:lnTo>
                  <a:pt x="0" y="6238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110298" y="1134518"/>
            <a:ext cx="9562908" cy="123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23"/>
              </a:lnSpc>
            </a:pPr>
            <a:r>
              <a:rPr lang="en-US" sz="7231">
                <a:solidFill>
                  <a:srgbClr val="3274A1"/>
                </a:solidFill>
                <a:latin typeface="Candal"/>
                <a:ea typeface="Candal"/>
                <a:cs typeface="Candal"/>
                <a:sym typeface="Candal"/>
              </a:rPr>
              <a:t>Dataset Overview</a:t>
            </a:r>
          </a:p>
        </p:txBody>
      </p:sp>
      <p:sp>
        <p:nvSpPr>
          <p:cNvPr id="14" name="Freeform 14"/>
          <p:cNvSpPr/>
          <p:nvPr/>
        </p:nvSpPr>
        <p:spPr>
          <a:xfrm>
            <a:off x="2432287" y="3833146"/>
            <a:ext cx="627140" cy="639217"/>
          </a:xfrm>
          <a:custGeom>
            <a:avLst/>
            <a:gdLst/>
            <a:ahLst/>
            <a:cxnLst/>
            <a:rect l="l" t="t" r="r" b="b"/>
            <a:pathLst>
              <a:path w="627140" h="639217">
                <a:moveTo>
                  <a:pt x="0" y="0"/>
                </a:moveTo>
                <a:lnTo>
                  <a:pt x="627141" y="0"/>
                </a:lnTo>
                <a:lnTo>
                  <a:pt x="627141" y="639218"/>
                </a:lnTo>
                <a:lnTo>
                  <a:pt x="0" y="6392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432287" y="4802574"/>
            <a:ext cx="668969" cy="681852"/>
          </a:xfrm>
          <a:custGeom>
            <a:avLst/>
            <a:gdLst/>
            <a:ahLst/>
            <a:cxnLst/>
            <a:rect l="l" t="t" r="r" b="b"/>
            <a:pathLst>
              <a:path w="668969" h="681852">
                <a:moveTo>
                  <a:pt x="0" y="0"/>
                </a:moveTo>
                <a:lnTo>
                  <a:pt x="668969" y="0"/>
                </a:lnTo>
                <a:lnTo>
                  <a:pt x="668969" y="681852"/>
                </a:lnTo>
                <a:lnTo>
                  <a:pt x="0" y="6818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432287" y="5770176"/>
            <a:ext cx="668969" cy="681852"/>
          </a:xfrm>
          <a:custGeom>
            <a:avLst/>
            <a:gdLst/>
            <a:ahLst/>
            <a:cxnLst/>
            <a:rect l="l" t="t" r="r" b="b"/>
            <a:pathLst>
              <a:path w="668969" h="681852">
                <a:moveTo>
                  <a:pt x="0" y="0"/>
                </a:moveTo>
                <a:lnTo>
                  <a:pt x="668969" y="0"/>
                </a:lnTo>
                <a:lnTo>
                  <a:pt x="668969" y="681852"/>
                </a:lnTo>
                <a:lnTo>
                  <a:pt x="0" y="6818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432287" y="7795053"/>
            <a:ext cx="668969" cy="681852"/>
          </a:xfrm>
          <a:custGeom>
            <a:avLst/>
            <a:gdLst/>
            <a:ahLst/>
            <a:cxnLst/>
            <a:rect l="l" t="t" r="r" b="b"/>
            <a:pathLst>
              <a:path w="668969" h="681852">
                <a:moveTo>
                  <a:pt x="0" y="0"/>
                </a:moveTo>
                <a:lnTo>
                  <a:pt x="668969" y="0"/>
                </a:lnTo>
                <a:lnTo>
                  <a:pt x="668969" y="681852"/>
                </a:lnTo>
                <a:lnTo>
                  <a:pt x="0" y="6818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81714" y="-232679"/>
            <a:ext cx="6629145" cy="3784639"/>
          </a:xfrm>
          <a:custGeom>
            <a:avLst/>
            <a:gdLst/>
            <a:ahLst/>
            <a:cxnLst/>
            <a:rect l="l" t="t" r="r" b="b"/>
            <a:pathLst>
              <a:path w="6629145" h="3784639">
                <a:moveTo>
                  <a:pt x="6629144" y="3784639"/>
                </a:moveTo>
                <a:lnTo>
                  <a:pt x="0" y="3784639"/>
                </a:lnTo>
                <a:lnTo>
                  <a:pt x="0" y="0"/>
                </a:lnTo>
                <a:lnTo>
                  <a:pt x="6629144" y="0"/>
                </a:lnTo>
                <a:lnTo>
                  <a:pt x="6629144" y="378463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66416" y="6387980"/>
            <a:ext cx="7433579" cy="7433579"/>
          </a:xfrm>
          <a:custGeom>
            <a:avLst/>
            <a:gdLst/>
            <a:ahLst/>
            <a:cxnLst/>
            <a:rect l="l" t="t" r="r" b="b"/>
            <a:pathLst>
              <a:path w="7433579" h="7433579">
                <a:moveTo>
                  <a:pt x="0" y="0"/>
                </a:moveTo>
                <a:lnTo>
                  <a:pt x="7433579" y="0"/>
                </a:lnTo>
                <a:lnTo>
                  <a:pt x="7433579" y="7433579"/>
                </a:lnTo>
                <a:lnTo>
                  <a:pt x="0" y="7433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2527199" y="7592182"/>
            <a:ext cx="6112013" cy="3056006"/>
          </a:xfrm>
          <a:custGeom>
            <a:avLst/>
            <a:gdLst/>
            <a:ahLst/>
            <a:cxnLst/>
            <a:rect l="l" t="t" r="r" b="b"/>
            <a:pathLst>
              <a:path w="6112013" h="3056006">
                <a:moveTo>
                  <a:pt x="0" y="0"/>
                </a:moveTo>
                <a:lnTo>
                  <a:pt x="6112013" y="0"/>
                </a:lnTo>
                <a:lnTo>
                  <a:pt x="6112013" y="3056006"/>
                </a:lnTo>
                <a:lnTo>
                  <a:pt x="0" y="3056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7553" y="9518165"/>
            <a:ext cx="2806840" cy="385941"/>
          </a:xfrm>
          <a:custGeom>
            <a:avLst/>
            <a:gdLst/>
            <a:ahLst/>
            <a:cxnLst/>
            <a:rect l="l" t="t" r="r" b="b"/>
            <a:pathLst>
              <a:path w="2806840" h="385941">
                <a:moveTo>
                  <a:pt x="0" y="0"/>
                </a:moveTo>
                <a:lnTo>
                  <a:pt x="2806841" y="0"/>
                </a:lnTo>
                <a:lnTo>
                  <a:pt x="2806841" y="385941"/>
                </a:lnTo>
                <a:lnTo>
                  <a:pt x="0" y="3859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316553" y="9518165"/>
            <a:ext cx="2806840" cy="385941"/>
          </a:xfrm>
          <a:custGeom>
            <a:avLst/>
            <a:gdLst/>
            <a:ahLst/>
            <a:cxnLst/>
            <a:rect l="l" t="t" r="r" b="b"/>
            <a:pathLst>
              <a:path w="2806840" h="385941">
                <a:moveTo>
                  <a:pt x="0" y="0"/>
                </a:moveTo>
                <a:lnTo>
                  <a:pt x="2806841" y="0"/>
                </a:lnTo>
                <a:lnTo>
                  <a:pt x="2806841" y="385941"/>
                </a:lnTo>
                <a:lnTo>
                  <a:pt x="0" y="3859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95553" y="9518165"/>
            <a:ext cx="2806840" cy="385941"/>
          </a:xfrm>
          <a:custGeom>
            <a:avLst/>
            <a:gdLst/>
            <a:ahLst/>
            <a:cxnLst/>
            <a:rect l="l" t="t" r="r" b="b"/>
            <a:pathLst>
              <a:path w="2806840" h="385941">
                <a:moveTo>
                  <a:pt x="0" y="0"/>
                </a:moveTo>
                <a:lnTo>
                  <a:pt x="2806840" y="0"/>
                </a:lnTo>
                <a:lnTo>
                  <a:pt x="2806840" y="385941"/>
                </a:lnTo>
                <a:lnTo>
                  <a:pt x="0" y="3859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74553" y="9518165"/>
            <a:ext cx="2806840" cy="385941"/>
          </a:xfrm>
          <a:custGeom>
            <a:avLst/>
            <a:gdLst/>
            <a:ahLst/>
            <a:cxnLst/>
            <a:rect l="l" t="t" r="r" b="b"/>
            <a:pathLst>
              <a:path w="2806840" h="385941">
                <a:moveTo>
                  <a:pt x="0" y="0"/>
                </a:moveTo>
                <a:lnTo>
                  <a:pt x="2806840" y="0"/>
                </a:lnTo>
                <a:lnTo>
                  <a:pt x="2806840" y="385941"/>
                </a:lnTo>
                <a:lnTo>
                  <a:pt x="0" y="3859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922426" y="8094926"/>
            <a:ext cx="5321560" cy="5321560"/>
          </a:xfrm>
          <a:custGeom>
            <a:avLst/>
            <a:gdLst/>
            <a:ahLst/>
            <a:cxnLst/>
            <a:rect l="l" t="t" r="r" b="b"/>
            <a:pathLst>
              <a:path w="5321560" h="5321560">
                <a:moveTo>
                  <a:pt x="0" y="0"/>
                </a:moveTo>
                <a:lnTo>
                  <a:pt x="5321559" y="0"/>
                </a:lnTo>
                <a:lnTo>
                  <a:pt x="5321559" y="5321559"/>
                </a:lnTo>
                <a:lnTo>
                  <a:pt x="0" y="53215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671944" y="312166"/>
            <a:ext cx="5401289" cy="4114800"/>
          </a:xfrm>
          <a:custGeom>
            <a:avLst/>
            <a:gdLst/>
            <a:ahLst/>
            <a:cxnLst/>
            <a:rect l="l" t="t" r="r" b="b"/>
            <a:pathLst>
              <a:path w="5401289" h="4114800">
                <a:moveTo>
                  <a:pt x="0" y="0"/>
                </a:moveTo>
                <a:lnTo>
                  <a:pt x="5401288" y="0"/>
                </a:lnTo>
                <a:lnTo>
                  <a:pt x="5401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836566" y="2766422"/>
            <a:ext cx="7307434" cy="5644962"/>
          </a:xfrm>
          <a:custGeom>
            <a:avLst/>
            <a:gdLst/>
            <a:ahLst/>
            <a:cxnLst/>
            <a:rect l="l" t="t" r="r" b="b"/>
            <a:pathLst>
              <a:path w="7307434" h="5644962">
                <a:moveTo>
                  <a:pt x="0" y="0"/>
                </a:moveTo>
                <a:lnTo>
                  <a:pt x="7307434" y="0"/>
                </a:lnTo>
                <a:lnTo>
                  <a:pt x="7307434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474553" y="4426966"/>
            <a:ext cx="995186" cy="716534"/>
          </a:xfrm>
          <a:custGeom>
            <a:avLst/>
            <a:gdLst/>
            <a:ahLst/>
            <a:cxnLst/>
            <a:rect l="l" t="t" r="r" b="b"/>
            <a:pathLst>
              <a:path w="995186" h="716534">
                <a:moveTo>
                  <a:pt x="0" y="0"/>
                </a:moveTo>
                <a:lnTo>
                  <a:pt x="995187" y="0"/>
                </a:lnTo>
                <a:lnTo>
                  <a:pt x="995187" y="716534"/>
                </a:lnTo>
                <a:lnTo>
                  <a:pt x="0" y="71653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053155" y="424092"/>
            <a:ext cx="9562908" cy="123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23"/>
              </a:lnSpc>
            </a:pPr>
            <a:r>
              <a:rPr lang="en-US" sz="7231">
                <a:solidFill>
                  <a:srgbClr val="48537D"/>
                </a:solidFill>
                <a:latin typeface="Candal"/>
                <a:ea typeface="Candal"/>
                <a:cs typeface="Candal"/>
                <a:sym typeface="Candal"/>
              </a:rPr>
              <a:t>Data Visualization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69739" y="4250507"/>
            <a:ext cx="5239792" cy="249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3"/>
              </a:lnSpc>
              <a:spcBef>
                <a:spcPct val="0"/>
              </a:spcBef>
            </a:pPr>
            <a:r>
              <a:rPr lang="en-US" sz="4731" dirty="0">
                <a:solidFill>
                  <a:srgbClr val="5C6898"/>
                </a:solidFill>
                <a:latin typeface="Archivo Black"/>
                <a:ea typeface="Archivo Black"/>
                <a:cs typeface="Archivo Black"/>
                <a:sym typeface="Archivo Black"/>
              </a:rPr>
              <a:t> 0(Fake)- 23481</a:t>
            </a:r>
          </a:p>
          <a:p>
            <a:pPr algn="ctr">
              <a:lnSpc>
                <a:spcPts val="6623"/>
              </a:lnSpc>
              <a:spcBef>
                <a:spcPct val="0"/>
              </a:spcBef>
            </a:pPr>
            <a:endParaRPr lang="en-US" sz="4731" dirty="0">
              <a:solidFill>
                <a:srgbClr val="5C6898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ctr">
              <a:lnSpc>
                <a:spcPts val="6623"/>
              </a:lnSpc>
              <a:spcBef>
                <a:spcPct val="0"/>
              </a:spcBef>
            </a:pPr>
            <a:r>
              <a:rPr lang="en-US" sz="4731" dirty="0">
                <a:solidFill>
                  <a:srgbClr val="5C6898"/>
                </a:solidFill>
                <a:latin typeface="Archivo Black"/>
                <a:ea typeface="Archivo Black"/>
                <a:cs typeface="Archivo Black"/>
                <a:sym typeface="Archivo Black"/>
              </a:rPr>
              <a:t>1(True)- 21417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74141" y="3078649"/>
            <a:ext cx="4696569" cy="832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3"/>
              </a:lnSpc>
              <a:spcBef>
                <a:spcPct val="0"/>
              </a:spcBef>
            </a:pPr>
            <a:r>
              <a:rPr lang="en-US" sz="4731">
                <a:solidFill>
                  <a:srgbClr val="48537D"/>
                </a:solidFill>
                <a:latin typeface="Composite"/>
                <a:ea typeface="Composite"/>
                <a:cs typeface="Composite"/>
                <a:sym typeface="Composite"/>
              </a:rPr>
              <a:t>Class Distribution</a:t>
            </a:r>
          </a:p>
        </p:txBody>
      </p:sp>
      <p:sp>
        <p:nvSpPr>
          <p:cNvPr id="16" name="Freeform 16"/>
          <p:cNvSpPr/>
          <p:nvPr/>
        </p:nvSpPr>
        <p:spPr>
          <a:xfrm>
            <a:off x="9578955" y="5983188"/>
            <a:ext cx="995186" cy="716534"/>
          </a:xfrm>
          <a:custGeom>
            <a:avLst/>
            <a:gdLst/>
            <a:ahLst/>
            <a:cxnLst/>
            <a:rect l="l" t="t" r="r" b="b"/>
            <a:pathLst>
              <a:path w="995186" h="716534">
                <a:moveTo>
                  <a:pt x="0" y="0"/>
                </a:moveTo>
                <a:lnTo>
                  <a:pt x="995186" y="0"/>
                </a:lnTo>
                <a:lnTo>
                  <a:pt x="995186" y="716534"/>
                </a:lnTo>
                <a:lnTo>
                  <a:pt x="0" y="71653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81714" y="-232679"/>
            <a:ext cx="6629145" cy="3784639"/>
          </a:xfrm>
          <a:custGeom>
            <a:avLst/>
            <a:gdLst/>
            <a:ahLst/>
            <a:cxnLst/>
            <a:rect l="l" t="t" r="r" b="b"/>
            <a:pathLst>
              <a:path w="6629145" h="3784639">
                <a:moveTo>
                  <a:pt x="6629144" y="3784639"/>
                </a:moveTo>
                <a:lnTo>
                  <a:pt x="0" y="3784639"/>
                </a:lnTo>
                <a:lnTo>
                  <a:pt x="0" y="0"/>
                </a:lnTo>
                <a:lnTo>
                  <a:pt x="6629144" y="0"/>
                </a:lnTo>
                <a:lnTo>
                  <a:pt x="6629144" y="378463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66416" y="6387980"/>
            <a:ext cx="7433579" cy="7433579"/>
          </a:xfrm>
          <a:custGeom>
            <a:avLst/>
            <a:gdLst/>
            <a:ahLst/>
            <a:cxnLst/>
            <a:rect l="l" t="t" r="r" b="b"/>
            <a:pathLst>
              <a:path w="7433579" h="7433579">
                <a:moveTo>
                  <a:pt x="0" y="0"/>
                </a:moveTo>
                <a:lnTo>
                  <a:pt x="7433579" y="0"/>
                </a:lnTo>
                <a:lnTo>
                  <a:pt x="7433579" y="7433579"/>
                </a:lnTo>
                <a:lnTo>
                  <a:pt x="0" y="7433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2527199" y="7592182"/>
            <a:ext cx="6112013" cy="3056006"/>
          </a:xfrm>
          <a:custGeom>
            <a:avLst/>
            <a:gdLst/>
            <a:ahLst/>
            <a:cxnLst/>
            <a:rect l="l" t="t" r="r" b="b"/>
            <a:pathLst>
              <a:path w="6112013" h="3056006">
                <a:moveTo>
                  <a:pt x="0" y="0"/>
                </a:moveTo>
                <a:lnTo>
                  <a:pt x="6112013" y="0"/>
                </a:lnTo>
                <a:lnTo>
                  <a:pt x="6112013" y="3056006"/>
                </a:lnTo>
                <a:lnTo>
                  <a:pt x="0" y="3056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7553" y="9518165"/>
            <a:ext cx="2806840" cy="385941"/>
          </a:xfrm>
          <a:custGeom>
            <a:avLst/>
            <a:gdLst/>
            <a:ahLst/>
            <a:cxnLst/>
            <a:rect l="l" t="t" r="r" b="b"/>
            <a:pathLst>
              <a:path w="2806840" h="385941">
                <a:moveTo>
                  <a:pt x="0" y="0"/>
                </a:moveTo>
                <a:lnTo>
                  <a:pt x="2806841" y="0"/>
                </a:lnTo>
                <a:lnTo>
                  <a:pt x="2806841" y="385941"/>
                </a:lnTo>
                <a:lnTo>
                  <a:pt x="0" y="3859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316553" y="9518165"/>
            <a:ext cx="2806840" cy="385941"/>
          </a:xfrm>
          <a:custGeom>
            <a:avLst/>
            <a:gdLst/>
            <a:ahLst/>
            <a:cxnLst/>
            <a:rect l="l" t="t" r="r" b="b"/>
            <a:pathLst>
              <a:path w="2806840" h="385941">
                <a:moveTo>
                  <a:pt x="0" y="0"/>
                </a:moveTo>
                <a:lnTo>
                  <a:pt x="2806841" y="0"/>
                </a:lnTo>
                <a:lnTo>
                  <a:pt x="2806841" y="385941"/>
                </a:lnTo>
                <a:lnTo>
                  <a:pt x="0" y="3859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95553" y="9518165"/>
            <a:ext cx="2806840" cy="385941"/>
          </a:xfrm>
          <a:custGeom>
            <a:avLst/>
            <a:gdLst/>
            <a:ahLst/>
            <a:cxnLst/>
            <a:rect l="l" t="t" r="r" b="b"/>
            <a:pathLst>
              <a:path w="2806840" h="385941">
                <a:moveTo>
                  <a:pt x="0" y="0"/>
                </a:moveTo>
                <a:lnTo>
                  <a:pt x="2806840" y="0"/>
                </a:lnTo>
                <a:lnTo>
                  <a:pt x="2806840" y="385941"/>
                </a:lnTo>
                <a:lnTo>
                  <a:pt x="0" y="3859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474553" y="9518165"/>
            <a:ext cx="2806840" cy="385941"/>
          </a:xfrm>
          <a:custGeom>
            <a:avLst/>
            <a:gdLst/>
            <a:ahLst/>
            <a:cxnLst/>
            <a:rect l="l" t="t" r="r" b="b"/>
            <a:pathLst>
              <a:path w="2806840" h="385941">
                <a:moveTo>
                  <a:pt x="0" y="0"/>
                </a:moveTo>
                <a:lnTo>
                  <a:pt x="2806840" y="0"/>
                </a:lnTo>
                <a:lnTo>
                  <a:pt x="2806840" y="385941"/>
                </a:lnTo>
                <a:lnTo>
                  <a:pt x="0" y="3859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922426" y="8094926"/>
            <a:ext cx="5321560" cy="5321560"/>
          </a:xfrm>
          <a:custGeom>
            <a:avLst/>
            <a:gdLst/>
            <a:ahLst/>
            <a:cxnLst/>
            <a:rect l="l" t="t" r="r" b="b"/>
            <a:pathLst>
              <a:path w="5321560" h="5321560">
                <a:moveTo>
                  <a:pt x="0" y="0"/>
                </a:moveTo>
                <a:lnTo>
                  <a:pt x="5321559" y="0"/>
                </a:lnTo>
                <a:lnTo>
                  <a:pt x="5321559" y="5321559"/>
                </a:lnTo>
                <a:lnTo>
                  <a:pt x="0" y="53215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671944" y="312166"/>
            <a:ext cx="5401289" cy="4114800"/>
          </a:xfrm>
          <a:custGeom>
            <a:avLst/>
            <a:gdLst/>
            <a:ahLst/>
            <a:cxnLst/>
            <a:rect l="l" t="t" r="r" b="b"/>
            <a:pathLst>
              <a:path w="5401289" h="4114800">
                <a:moveTo>
                  <a:pt x="0" y="0"/>
                </a:moveTo>
                <a:lnTo>
                  <a:pt x="5401288" y="0"/>
                </a:lnTo>
                <a:lnTo>
                  <a:pt x="5401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70307" y="2941566"/>
            <a:ext cx="8173693" cy="4451755"/>
          </a:xfrm>
          <a:custGeom>
            <a:avLst/>
            <a:gdLst/>
            <a:ahLst/>
            <a:cxnLst/>
            <a:rect l="l" t="t" r="r" b="b"/>
            <a:pathLst>
              <a:path w="8173693" h="4451755">
                <a:moveTo>
                  <a:pt x="0" y="0"/>
                </a:moveTo>
                <a:lnTo>
                  <a:pt x="8173693" y="0"/>
                </a:lnTo>
                <a:lnTo>
                  <a:pt x="8173693" y="4451756"/>
                </a:lnTo>
                <a:lnTo>
                  <a:pt x="0" y="445175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70" t="-343" r="-37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474553" y="2941566"/>
            <a:ext cx="8206001" cy="4451755"/>
          </a:xfrm>
          <a:custGeom>
            <a:avLst/>
            <a:gdLst/>
            <a:ahLst/>
            <a:cxnLst/>
            <a:rect l="l" t="t" r="r" b="b"/>
            <a:pathLst>
              <a:path w="8206001" h="4451755">
                <a:moveTo>
                  <a:pt x="0" y="0"/>
                </a:moveTo>
                <a:lnTo>
                  <a:pt x="8206001" y="0"/>
                </a:lnTo>
                <a:lnTo>
                  <a:pt x="8206001" y="4451756"/>
                </a:lnTo>
                <a:lnTo>
                  <a:pt x="0" y="445175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053155" y="424092"/>
            <a:ext cx="9562908" cy="1235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23"/>
              </a:lnSpc>
            </a:pPr>
            <a:r>
              <a:rPr lang="en-US" sz="7231">
                <a:solidFill>
                  <a:srgbClr val="48537D"/>
                </a:solidFill>
                <a:latin typeface="Candal"/>
                <a:ea typeface="Candal"/>
                <a:cs typeface="Candal"/>
                <a:sym typeface="Candal"/>
              </a:rPr>
              <a:t>Data Visualization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1758" y="9258300"/>
            <a:ext cx="4070393" cy="1487544"/>
          </a:xfrm>
          <a:custGeom>
            <a:avLst/>
            <a:gdLst/>
            <a:ahLst/>
            <a:cxnLst/>
            <a:rect l="l" t="t" r="r" b="b"/>
            <a:pathLst>
              <a:path w="4070393" h="1487544">
                <a:moveTo>
                  <a:pt x="0" y="0"/>
                </a:moveTo>
                <a:lnTo>
                  <a:pt x="4070393" y="0"/>
                </a:lnTo>
                <a:lnTo>
                  <a:pt x="4070393" y="1487544"/>
                </a:lnTo>
                <a:lnTo>
                  <a:pt x="0" y="148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93523" y="9258300"/>
            <a:ext cx="4070393" cy="1487544"/>
          </a:xfrm>
          <a:custGeom>
            <a:avLst/>
            <a:gdLst/>
            <a:ahLst/>
            <a:cxnLst/>
            <a:rect l="l" t="t" r="r" b="b"/>
            <a:pathLst>
              <a:path w="4070393" h="1487544">
                <a:moveTo>
                  <a:pt x="0" y="0"/>
                </a:moveTo>
                <a:lnTo>
                  <a:pt x="4070393" y="0"/>
                </a:lnTo>
                <a:lnTo>
                  <a:pt x="4070393" y="1487544"/>
                </a:lnTo>
                <a:lnTo>
                  <a:pt x="0" y="148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08803" y="9258300"/>
            <a:ext cx="4070393" cy="1487544"/>
          </a:xfrm>
          <a:custGeom>
            <a:avLst/>
            <a:gdLst/>
            <a:ahLst/>
            <a:cxnLst/>
            <a:rect l="l" t="t" r="r" b="b"/>
            <a:pathLst>
              <a:path w="4070393" h="1487544">
                <a:moveTo>
                  <a:pt x="0" y="0"/>
                </a:moveTo>
                <a:lnTo>
                  <a:pt x="4070394" y="0"/>
                </a:lnTo>
                <a:lnTo>
                  <a:pt x="4070394" y="1487544"/>
                </a:lnTo>
                <a:lnTo>
                  <a:pt x="0" y="148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24084" y="9258300"/>
            <a:ext cx="4070393" cy="1487544"/>
          </a:xfrm>
          <a:custGeom>
            <a:avLst/>
            <a:gdLst/>
            <a:ahLst/>
            <a:cxnLst/>
            <a:rect l="l" t="t" r="r" b="b"/>
            <a:pathLst>
              <a:path w="4070393" h="1487544">
                <a:moveTo>
                  <a:pt x="0" y="0"/>
                </a:moveTo>
                <a:lnTo>
                  <a:pt x="4070393" y="0"/>
                </a:lnTo>
                <a:lnTo>
                  <a:pt x="4070393" y="1487544"/>
                </a:lnTo>
                <a:lnTo>
                  <a:pt x="0" y="148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39365" y="9258300"/>
            <a:ext cx="4070393" cy="1487544"/>
          </a:xfrm>
          <a:custGeom>
            <a:avLst/>
            <a:gdLst/>
            <a:ahLst/>
            <a:cxnLst/>
            <a:rect l="l" t="t" r="r" b="b"/>
            <a:pathLst>
              <a:path w="4070393" h="1487544">
                <a:moveTo>
                  <a:pt x="0" y="0"/>
                </a:moveTo>
                <a:lnTo>
                  <a:pt x="4070393" y="0"/>
                </a:lnTo>
                <a:lnTo>
                  <a:pt x="4070393" y="1487544"/>
                </a:lnTo>
                <a:lnTo>
                  <a:pt x="0" y="148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35805" y="7733864"/>
            <a:ext cx="3792914" cy="3792914"/>
          </a:xfrm>
          <a:custGeom>
            <a:avLst/>
            <a:gdLst/>
            <a:ahLst/>
            <a:cxnLst/>
            <a:rect l="l" t="t" r="r" b="b"/>
            <a:pathLst>
              <a:path w="3792914" h="3792914">
                <a:moveTo>
                  <a:pt x="0" y="0"/>
                </a:moveTo>
                <a:lnTo>
                  <a:pt x="3792914" y="0"/>
                </a:lnTo>
                <a:lnTo>
                  <a:pt x="3792914" y="3792915"/>
                </a:lnTo>
                <a:lnTo>
                  <a:pt x="0" y="3792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73361" y="8188295"/>
            <a:ext cx="4381849" cy="2884054"/>
          </a:xfrm>
          <a:custGeom>
            <a:avLst/>
            <a:gdLst/>
            <a:ahLst/>
            <a:cxnLst/>
            <a:rect l="l" t="t" r="r" b="b"/>
            <a:pathLst>
              <a:path w="4381849" h="2884054">
                <a:moveTo>
                  <a:pt x="0" y="0"/>
                </a:moveTo>
                <a:lnTo>
                  <a:pt x="4381849" y="0"/>
                </a:lnTo>
                <a:lnTo>
                  <a:pt x="4381849" y="2884053"/>
                </a:lnTo>
                <a:lnTo>
                  <a:pt x="0" y="2884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923064" y="1096418"/>
            <a:ext cx="10441872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5C6898"/>
                </a:solidFill>
                <a:latin typeface="Candal"/>
                <a:ea typeface="Candal"/>
                <a:cs typeface="Candal"/>
                <a:sym typeface="Candal"/>
              </a:rPr>
              <a:t>Methodology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558553" y="-1210108"/>
            <a:ext cx="3612766" cy="3612766"/>
          </a:xfrm>
          <a:custGeom>
            <a:avLst/>
            <a:gdLst/>
            <a:ahLst/>
            <a:cxnLst/>
            <a:rect l="l" t="t" r="r" b="b"/>
            <a:pathLst>
              <a:path w="3612766" h="3612766">
                <a:moveTo>
                  <a:pt x="0" y="0"/>
                </a:moveTo>
                <a:lnTo>
                  <a:pt x="3612766" y="0"/>
                </a:lnTo>
                <a:lnTo>
                  <a:pt x="3612766" y="3612766"/>
                </a:lnTo>
                <a:lnTo>
                  <a:pt x="0" y="36127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V="1">
            <a:off x="13146586" y="-845752"/>
            <a:ext cx="4381849" cy="2884054"/>
          </a:xfrm>
          <a:custGeom>
            <a:avLst/>
            <a:gdLst/>
            <a:ahLst/>
            <a:cxnLst/>
            <a:rect l="l" t="t" r="r" b="b"/>
            <a:pathLst>
              <a:path w="4381849" h="2884054">
                <a:moveTo>
                  <a:pt x="0" y="2884054"/>
                </a:moveTo>
                <a:lnTo>
                  <a:pt x="4381849" y="2884054"/>
                </a:lnTo>
                <a:lnTo>
                  <a:pt x="4381849" y="0"/>
                </a:lnTo>
                <a:lnTo>
                  <a:pt x="0" y="0"/>
                </a:lnTo>
                <a:lnTo>
                  <a:pt x="0" y="288405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389212" y="3145399"/>
            <a:ext cx="1287974" cy="128797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74A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793523" y="4660179"/>
            <a:ext cx="1287974" cy="128797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74A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932262" y="6146221"/>
            <a:ext cx="1287974" cy="128797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74A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4538764" y="4559189"/>
            <a:ext cx="8194750" cy="1489955"/>
          </a:xfrm>
          <a:custGeom>
            <a:avLst/>
            <a:gdLst/>
            <a:ahLst/>
            <a:cxnLst/>
            <a:rect l="l" t="t" r="r" b="b"/>
            <a:pathLst>
              <a:path w="8194750" h="1489955">
                <a:moveTo>
                  <a:pt x="0" y="0"/>
                </a:moveTo>
                <a:lnTo>
                  <a:pt x="8194750" y="0"/>
                </a:lnTo>
                <a:lnTo>
                  <a:pt x="8194750" y="1489954"/>
                </a:lnTo>
                <a:lnTo>
                  <a:pt x="0" y="1489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862781" y="3393780"/>
            <a:ext cx="1628810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34454" y="4754493"/>
            <a:ext cx="1404311" cy="74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19"/>
              </a:lnSpc>
            </a:pPr>
            <a:r>
              <a:rPr lang="en-US" sz="42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405831" y="6466288"/>
            <a:ext cx="1628810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828719" y="4721859"/>
            <a:ext cx="8194750" cy="813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2"/>
              </a:lnSpc>
              <a:spcBef>
                <a:spcPct val="0"/>
              </a:spcBef>
            </a:pPr>
            <a:r>
              <a:rPr lang="en-US" sz="4730">
                <a:solidFill>
                  <a:srgbClr val="F6F3EB"/>
                </a:solidFill>
                <a:latin typeface="Candal"/>
                <a:ea typeface="Candal"/>
                <a:cs typeface="Candal"/>
                <a:sym typeface="Candal"/>
              </a:rPr>
              <a:t>Feature Engineering</a:t>
            </a:r>
          </a:p>
        </p:txBody>
      </p:sp>
      <p:sp>
        <p:nvSpPr>
          <p:cNvPr id="26" name="Freeform 26"/>
          <p:cNvSpPr/>
          <p:nvPr/>
        </p:nvSpPr>
        <p:spPr>
          <a:xfrm>
            <a:off x="2793523" y="2973984"/>
            <a:ext cx="8194750" cy="1489955"/>
          </a:xfrm>
          <a:custGeom>
            <a:avLst/>
            <a:gdLst/>
            <a:ahLst/>
            <a:cxnLst/>
            <a:rect l="l" t="t" r="r" b="b"/>
            <a:pathLst>
              <a:path w="8194750" h="1489955">
                <a:moveTo>
                  <a:pt x="0" y="0"/>
                </a:moveTo>
                <a:lnTo>
                  <a:pt x="8194750" y="0"/>
                </a:lnTo>
                <a:lnTo>
                  <a:pt x="8194750" y="1489955"/>
                </a:lnTo>
                <a:lnTo>
                  <a:pt x="0" y="1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2793523" y="3092337"/>
            <a:ext cx="8194750" cy="762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6F3EB"/>
                </a:solidFill>
                <a:latin typeface="Candal"/>
                <a:ea typeface="Candal"/>
                <a:cs typeface="Candal"/>
                <a:sym typeface="Candal"/>
              </a:rPr>
              <a:t>Merge &amp; Load Data </a:t>
            </a:r>
          </a:p>
        </p:txBody>
      </p:sp>
      <p:sp>
        <p:nvSpPr>
          <p:cNvPr id="28" name="Freeform 28"/>
          <p:cNvSpPr/>
          <p:nvPr/>
        </p:nvSpPr>
        <p:spPr>
          <a:xfrm>
            <a:off x="4538764" y="6426796"/>
            <a:ext cx="8194750" cy="1489955"/>
          </a:xfrm>
          <a:custGeom>
            <a:avLst/>
            <a:gdLst/>
            <a:ahLst/>
            <a:cxnLst/>
            <a:rect l="l" t="t" r="r" b="b"/>
            <a:pathLst>
              <a:path w="8194750" h="1489955">
                <a:moveTo>
                  <a:pt x="0" y="0"/>
                </a:moveTo>
                <a:lnTo>
                  <a:pt x="8194750" y="0"/>
                </a:lnTo>
                <a:lnTo>
                  <a:pt x="8194750" y="1489955"/>
                </a:lnTo>
                <a:lnTo>
                  <a:pt x="0" y="1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4951836" y="6534918"/>
            <a:ext cx="8194750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F6F3EB"/>
                </a:solidFill>
                <a:latin typeface="Candal"/>
                <a:ea typeface="Candal"/>
                <a:cs typeface="Candal"/>
                <a:sym typeface="Candal"/>
              </a:rPr>
              <a:t>Data Preprocessing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1758" y="9258300"/>
            <a:ext cx="4070393" cy="1487544"/>
          </a:xfrm>
          <a:custGeom>
            <a:avLst/>
            <a:gdLst/>
            <a:ahLst/>
            <a:cxnLst/>
            <a:rect l="l" t="t" r="r" b="b"/>
            <a:pathLst>
              <a:path w="4070393" h="1487544">
                <a:moveTo>
                  <a:pt x="0" y="0"/>
                </a:moveTo>
                <a:lnTo>
                  <a:pt x="4070393" y="0"/>
                </a:lnTo>
                <a:lnTo>
                  <a:pt x="4070393" y="1487544"/>
                </a:lnTo>
                <a:lnTo>
                  <a:pt x="0" y="148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93523" y="9258300"/>
            <a:ext cx="4070393" cy="1487544"/>
          </a:xfrm>
          <a:custGeom>
            <a:avLst/>
            <a:gdLst/>
            <a:ahLst/>
            <a:cxnLst/>
            <a:rect l="l" t="t" r="r" b="b"/>
            <a:pathLst>
              <a:path w="4070393" h="1487544">
                <a:moveTo>
                  <a:pt x="0" y="0"/>
                </a:moveTo>
                <a:lnTo>
                  <a:pt x="4070393" y="0"/>
                </a:lnTo>
                <a:lnTo>
                  <a:pt x="4070393" y="1487544"/>
                </a:lnTo>
                <a:lnTo>
                  <a:pt x="0" y="148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08803" y="9258300"/>
            <a:ext cx="4070393" cy="1487544"/>
          </a:xfrm>
          <a:custGeom>
            <a:avLst/>
            <a:gdLst/>
            <a:ahLst/>
            <a:cxnLst/>
            <a:rect l="l" t="t" r="r" b="b"/>
            <a:pathLst>
              <a:path w="4070393" h="1487544">
                <a:moveTo>
                  <a:pt x="0" y="0"/>
                </a:moveTo>
                <a:lnTo>
                  <a:pt x="4070394" y="0"/>
                </a:lnTo>
                <a:lnTo>
                  <a:pt x="4070394" y="1487544"/>
                </a:lnTo>
                <a:lnTo>
                  <a:pt x="0" y="148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24084" y="9258300"/>
            <a:ext cx="4070393" cy="1487544"/>
          </a:xfrm>
          <a:custGeom>
            <a:avLst/>
            <a:gdLst/>
            <a:ahLst/>
            <a:cxnLst/>
            <a:rect l="l" t="t" r="r" b="b"/>
            <a:pathLst>
              <a:path w="4070393" h="1487544">
                <a:moveTo>
                  <a:pt x="0" y="0"/>
                </a:moveTo>
                <a:lnTo>
                  <a:pt x="4070393" y="0"/>
                </a:lnTo>
                <a:lnTo>
                  <a:pt x="4070393" y="1487544"/>
                </a:lnTo>
                <a:lnTo>
                  <a:pt x="0" y="148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39365" y="9258300"/>
            <a:ext cx="4070393" cy="1487544"/>
          </a:xfrm>
          <a:custGeom>
            <a:avLst/>
            <a:gdLst/>
            <a:ahLst/>
            <a:cxnLst/>
            <a:rect l="l" t="t" r="r" b="b"/>
            <a:pathLst>
              <a:path w="4070393" h="1487544">
                <a:moveTo>
                  <a:pt x="0" y="0"/>
                </a:moveTo>
                <a:lnTo>
                  <a:pt x="4070393" y="0"/>
                </a:lnTo>
                <a:lnTo>
                  <a:pt x="4070393" y="1487544"/>
                </a:lnTo>
                <a:lnTo>
                  <a:pt x="0" y="148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35805" y="7733864"/>
            <a:ext cx="3792914" cy="3792914"/>
          </a:xfrm>
          <a:custGeom>
            <a:avLst/>
            <a:gdLst/>
            <a:ahLst/>
            <a:cxnLst/>
            <a:rect l="l" t="t" r="r" b="b"/>
            <a:pathLst>
              <a:path w="3792914" h="3792914">
                <a:moveTo>
                  <a:pt x="0" y="0"/>
                </a:moveTo>
                <a:lnTo>
                  <a:pt x="3792914" y="0"/>
                </a:lnTo>
                <a:lnTo>
                  <a:pt x="3792914" y="3792915"/>
                </a:lnTo>
                <a:lnTo>
                  <a:pt x="0" y="3792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73361" y="8188295"/>
            <a:ext cx="4381849" cy="2884054"/>
          </a:xfrm>
          <a:custGeom>
            <a:avLst/>
            <a:gdLst/>
            <a:ahLst/>
            <a:cxnLst/>
            <a:rect l="l" t="t" r="r" b="b"/>
            <a:pathLst>
              <a:path w="4381849" h="2884054">
                <a:moveTo>
                  <a:pt x="0" y="0"/>
                </a:moveTo>
                <a:lnTo>
                  <a:pt x="4381849" y="0"/>
                </a:lnTo>
                <a:lnTo>
                  <a:pt x="4381849" y="2884053"/>
                </a:lnTo>
                <a:lnTo>
                  <a:pt x="0" y="2884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37324" y="415300"/>
            <a:ext cx="10441872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5C6898"/>
                </a:solidFill>
                <a:latin typeface="Candal"/>
                <a:ea typeface="Candal"/>
                <a:cs typeface="Candal"/>
                <a:sym typeface="Candal"/>
              </a:rPr>
              <a:t>Methodology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558553" y="-1210108"/>
            <a:ext cx="3612766" cy="3612766"/>
          </a:xfrm>
          <a:custGeom>
            <a:avLst/>
            <a:gdLst/>
            <a:ahLst/>
            <a:cxnLst/>
            <a:rect l="l" t="t" r="r" b="b"/>
            <a:pathLst>
              <a:path w="3612766" h="3612766">
                <a:moveTo>
                  <a:pt x="0" y="0"/>
                </a:moveTo>
                <a:lnTo>
                  <a:pt x="3612766" y="0"/>
                </a:lnTo>
                <a:lnTo>
                  <a:pt x="3612766" y="3612766"/>
                </a:lnTo>
                <a:lnTo>
                  <a:pt x="0" y="36127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V="1">
            <a:off x="13303553" y="-967564"/>
            <a:ext cx="4381849" cy="2884054"/>
          </a:xfrm>
          <a:custGeom>
            <a:avLst/>
            <a:gdLst/>
            <a:ahLst/>
            <a:cxnLst/>
            <a:rect l="l" t="t" r="r" b="b"/>
            <a:pathLst>
              <a:path w="4381849" h="2884054">
                <a:moveTo>
                  <a:pt x="0" y="2884054"/>
                </a:moveTo>
                <a:lnTo>
                  <a:pt x="4381849" y="2884054"/>
                </a:lnTo>
                <a:lnTo>
                  <a:pt x="4381849" y="0"/>
                </a:lnTo>
                <a:lnTo>
                  <a:pt x="0" y="0"/>
                </a:lnTo>
                <a:lnTo>
                  <a:pt x="0" y="288405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218794" y="3096255"/>
            <a:ext cx="1287974" cy="128797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74A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60661" y="4623929"/>
            <a:ext cx="1287974" cy="128797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74A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44288" y="6146221"/>
            <a:ext cx="1287974" cy="128797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74A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385530" y="1916490"/>
            <a:ext cx="7389031" cy="6909702"/>
          </a:xfrm>
          <a:custGeom>
            <a:avLst/>
            <a:gdLst/>
            <a:ahLst/>
            <a:cxnLst/>
            <a:rect l="l" t="t" r="r" b="b"/>
            <a:pathLst>
              <a:path w="7389031" h="6909702">
                <a:moveTo>
                  <a:pt x="0" y="0"/>
                </a:moveTo>
                <a:lnTo>
                  <a:pt x="7389031" y="0"/>
                </a:lnTo>
                <a:lnTo>
                  <a:pt x="7389031" y="6909702"/>
                </a:lnTo>
                <a:lnTo>
                  <a:pt x="0" y="69097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982" b="-10236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692363" y="3393780"/>
            <a:ext cx="1628810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92363" y="4878909"/>
            <a:ext cx="1404311" cy="74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19"/>
              </a:lnSpc>
            </a:pPr>
            <a:r>
              <a:rPr lang="en-US" sz="42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17857" y="6416727"/>
            <a:ext cx="1628810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6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859099" y="3324068"/>
            <a:ext cx="6623373" cy="5502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3"/>
              </a:lnSpc>
            </a:pPr>
            <a:r>
              <a:rPr lang="en-US" sz="3130">
                <a:solidFill>
                  <a:srgbClr val="5C6898"/>
                </a:solidFill>
                <a:latin typeface="Candal"/>
                <a:ea typeface="Candal"/>
                <a:cs typeface="Candal"/>
                <a:sym typeface="Candal"/>
              </a:rPr>
              <a:t>   Machine Learning Models:</a:t>
            </a:r>
            <a:r>
              <a:rPr lang="en-US" sz="3130">
                <a:solidFill>
                  <a:srgbClr val="000000"/>
                </a:solidFill>
                <a:latin typeface="Candal"/>
                <a:ea typeface="Candal"/>
                <a:cs typeface="Candal"/>
                <a:sym typeface="Candal"/>
              </a:rPr>
              <a:t> </a:t>
            </a:r>
          </a:p>
          <a:p>
            <a:pPr algn="ctr">
              <a:lnSpc>
                <a:spcPts val="4383"/>
              </a:lnSpc>
              <a:spcBef>
                <a:spcPct val="0"/>
              </a:spcBef>
            </a:pPr>
            <a:r>
              <a:rPr lang="en-US" sz="3130">
                <a:solidFill>
                  <a:srgbClr val="5C6898"/>
                </a:solidFill>
                <a:latin typeface="Candal"/>
                <a:ea typeface="Candal"/>
                <a:cs typeface="Candal"/>
                <a:sym typeface="Candal"/>
              </a:rPr>
              <a:t>Logistic Regression</a:t>
            </a:r>
          </a:p>
          <a:p>
            <a:pPr algn="ctr">
              <a:lnSpc>
                <a:spcPts val="4383"/>
              </a:lnSpc>
              <a:spcBef>
                <a:spcPct val="0"/>
              </a:spcBef>
            </a:pPr>
            <a:r>
              <a:rPr lang="en-US" sz="3130">
                <a:solidFill>
                  <a:srgbClr val="5C6898"/>
                </a:solidFill>
                <a:latin typeface="Candal"/>
                <a:ea typeface="Candal"/>
                <a:cs typeface="Candal"/>
                <a:sym typeface="Candal"/>
              </a:rPr>
              <a:t>Naive Bayes</a:t>
            </a:r>
          </a:p>
          <a:p>
            <a:pPr algn="ctr">
              <a:lnSpc>
                <a:spcPts val="4383"/>
              </a:lnSpc>
              <a:spcBef>
                <a:spcPct val="0"/>
              </a:spcBef>
            </a:pPr>
            <a:r>
              <a:rPr lang="en-US" sz="3130">
                <a:solidFill>
                  <a:srgbClr val="5C6898"/>
                </a:solidFill>
                <a:latin typeface="Candal"/>
                <a:ea typeface="Candal"/>
                <a:cs typeface="Candal"/>
                <a:sym typeface="Candal"/>
              </a:rPr>
              <a:t>Random Forest</a:t>
            </a:r>
          </a:p>
          <a:p>
            <a:pPr algn="ctr">
              <a:lnSpc>
                <a:spcPts val="4383"/>
              </a:lnSpc>
              <a:spcBef>
                <a:spcPct val="0"/>
              </a:spcBef>
            </a:pPr>
            <a:endParaRPr lang="en-US" sz="3130">
              <a:solidFill>
                <a:srgbClr val="5C6898"/>
              </a:solidFill>
              <a:latin typeface="Candal"/>
              <a:ea typeface="Candal"/>
              <a:cs typeface="Candal"/>
              <a:sym typeface="Candal"/>
            </a:endParaRPr>
          </a:p>
          <a:p>
            <a:pPr algn="ctr">
              <a:lnSpc>
                <a:spcPts val="4383"/>
              </a:lnSpc>
              <a:spcBef>
                <a:spcPct val="0"/>
              </a:spcBef>
            </a:pPr>
            <a:r>
              <a:rPr lang="en-US" sz="3130">
                <a:solidFill>
                  <a:srgbClr val="5C6898"/>
                </a:solidFill>
                <a:latin typeface="Candal"/>
                <a:ea typeface="Candal"/>
                <a:cs typeface="Candal"/>
                <a:sym typeface="Candal"/>
              </a:rPr>
              <a:t>Deep Learning Models: </a:t>
            </a:r>
          </a:p>
          <a:p>
            <a:pPr algn="ctr">
              <a:lnSpc>
                <a:spcPts val="4383"/>
              </a:lnSpc>
              <a:spcBef>
                <a:spcPct val="0"/>
              </a:spcBef>
            </a:pPr>
            <a:r>
              <a:rPr lang="en-US" sz="3130">
                <a:solidFill>
                  <a:srgbClr val="5C6898"/>
                </a:solidFill>
                <a:latin typeface="Candal"/>
                <a:ea typeface="Candal"/>
                <a:cs typeface="Candal"/>
                <a:sym typeface="Candal"/>
              </a:rPr>
              <a:t>LSTM</a:t>
            </a:r>
          </a:p>
          <a:p>
            <a:pPr algn="ctr">
              <a:lnSpc>
                <a:spcPts val="4383"/>
              </a:lnSpc>
              <a:spcBef>
                <a:spcPct val="0"/>
              </a:spcBef>
            </a:pPr>
            <a:r>
              <a:rPr lang="en-US" sz="3130">
                <a:solidFill>
                  <a:srgbClr val="5C6898"/>
                </a:solidFill>
                <a:latin typeface="Candal"/>
                <a:ea typeface="Candal"/>
                <a:cs typeface="Candal"/>
                <a:sym typeface="Candal"/>
              </a:rPr>
              <a:t> BiLSTM</a:t>
            </a:r>
          </a:p>
          <a:p>
            <a:pPr algn="ctr">
              <a:lnSpc>
                <a:spcPts val="4383"/>
              </a:lnSpc>
              <a:spcBef>
                <a:spcPct val="0"/>
              </a:spcBef>
            </a:pPr>
            <a:r>
              <a:rPr lang="en-US" sz="3130">
                <a:solidFill>
                  <a:srgbClr val="5C6898"/>
                </a:solidFill>
                <a:latin typeface="Candal"/>
                <a:ea typeface="Candal"/>
                <a:cs typeface="Candal"/>
                <a:sym typeface="Candal"/>
              </a:rPr>
              <a:t>GRU</a:t>
            </a:r>
          </a:p>
          <a:p>
            <a:pPr algn="ctr">
              <a:lnSpc>
                <a:spcPts val="4383"/>
              </a:lnSpc>
              <a:spcBef>
                <a:spcPct val="0"/>
              </a:spcBef>
            </a:pPr>
            <a:endParaRPr lang="en-US" sz="3130">
              <a:solidFill>
                <a:srgbClr val="5C6898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3321173" y="6243910"/>
            <a:ext cx="6546565" cy="1190284"/>
          </a:xfrm>
          <a:custGeom>
            <a:avLst/>
            <a:gdLst/>
            <a:ahLst/>
            <a:cxnLst/>
            <a:rect l="l" t="t" r="r" b="b"/>
            <a:pathLst>
              <a:path w="6546565" h="1190284">
                <a:moveTo>
                  <a:pt x="0" y="0"/>
                </a:moveTo>
                <a:lnTo>
                  <a:pt x="6546564" y="0"/>
                </a:lnTo>
                <a:lnTo>
                  <a:pt x="6546564" y="1190284"/>
                </a:lnTo>
                <a:lnTo>
                  <a:pt x="0" y="11902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3316244" y="6371960"/>
            <a:ext cx="6546565" cy="795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F6F3EB"/>
                </a:solidFill>
                <a:latin typeface="Candal"/>
                <a:ea typeface="Candal"/>
                <a:cs typeface="Candal"/>
                <a:sym typeface="Candal"/>
              </a:rPr>
              <a:t>Deployment</a:t>
            </a:r>
          </a:p>
        </p:txBody>
      </p:sp>
      <p:sp>
        <p:nvSpPr>
          <p:cNvPr id="28" name="Freeform 28"/>
          <p:cNvSpPr/>
          <p:nvPr/>
        </p:nvSpPr>
        <p:spPr>
          <a:xfrm>
            <a:off x="3096673" y="4672773"/>
            <a:ext cx="6546565" cy="1190284"/>
          </a:xfrm>
          <a:custGeom>
            <a:avLst/>
            <a:gdLst/>
            <a:ahLst/>
            <a:cxnLst/>
            <a:rect l="l" t="t" r="r" b="b"/>
            <a:pathLst>
              <a:path w="6546565" h="1190284">
                <a:moveTo>
                  <a:pt x="0" y="0"/>
                </a:moveTo>
                <a:lnTo>
                  <a:pt x="6546565" y="0"/>
                </a:lnTo>
                <a:lnTo>
                  <a:pt x="6546565" y="1190285"/>
                </a:lnTo>
                <a:lnTo>
                  <a:pt x="0" y="11902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3087657" y="4826272"/>
            <a:ext cx="6546565" cy="78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6F3EB"/>
                </a:solidFill>
                <a:latin typeface="Candal"/>
                <a:ea typeface="Candal"/>
                <a:cs typeface="Candal"/>
                <a:sym typeface="Candal"/>
              </a:rPr>
              <a:t>Model Evaluation</a:t>
            </a:r>
          </a:p>
        </p:txBody>
      </p:sp>
      <p:sp>
        <p:nvSpPr>
          <p:cNvPr id="30" name="Freeform 30"/>
          <p:cNvSpPr/>
          <p:nvPr/>
        </p:nvSpPr>
        <p:spPr>
          <a:xfrm>
            <a:off x="2793523" y="3187214"/>
            <a:ext cx="6546565" cy="1190284"/>
          </a:xfrm>
          <a:custGeom>
            <a:avLst/>
            <a:gdLst/>
            <a:ahLst/>
            <a:cxnLst/>
            <a:rect l="l" t="t" r="r" b="b"/>
            <a:pathLst>
              <a:path w="6546565" h="1190284">
                <a:moveTo>
                  <a:pt x="0" y="0"/>
                </a:moveTo>
                <a:lnTo>
                  <a:pt x="6546564" y="0"/>
                </a:lnTo>
                <a:lnTo>
                  <a:pt x="6546564" y="1190284"/>
                </a:lnTo>
                <a:lnTo>
                  <a:pt x="0" y="11902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881928" y="3338637"/>
            <a:ext cx="6546565" cy="69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F6F3EB"/>
                </a:solidFill>
                <a:latin typeface="Candal"/>
                <a:ea typeface="Candal"/>
                <a:cs typeface="Candal"/>
                <a:sym typeface="Candal"/>
              </a:rPr>
              <a:t>Model Development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47381" y="1028700"/>
            <a:ext cx="8330460" cy="8330460"/>
          </a:xfrm>
          <a:custGeom>
            <a:avLst/>
            <a:gdLst/>
            <a:ahLst/>
            <a:cxnLst/>
            <a:rect l="l" t="t" r="r" b="b"/>
            <a:pathLst>
              <a:path w="8330460" h="8330460">
                <a:moveTo>
                  <a:pt x="0" y="0"/>
                </a:moveTo>
                <a:lnTo>
                  <a:pt x="8330460" y="0"/>
                </a:lnTo>
                <a:lnTo>
                  <a:pt x="8330460" y="8330460"/>
                </a:lnTo>
                <a:lnTo>
                  <a:pt x="0" y="8330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2180974" y="3086100"/>
            <a:ext cx="6067399" cy="4114800"/>
          </a:xfrm>
          <a:custGeom>
            <a:avLst/>
            <a:gdLst/>
            <a:ahLst/>
            <a:cxnLst/>
            <a:rect l="l" t="t" r="r" b="b"/>
            <a:pathLst>
              <a:path w="6067399" h="4114800">
                <a:moveTo>
                  <a:pt x="0" y="0"/>
                </a:moveTo>
                <a:lnTo>
                  <a:pt x="6067400" y="0"/>
                </a:lnTo>
                <a:lnTo>
                  <a:pt x="6067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2316199" y="4469918"/>
            <a:ext cx="8657653" cy="3667697"/>
          </a:xfrm>
          <a:custGeom>
            <a:avLst/>
            <a:gdLst/>
            <a:ahLst/>
            <a:cxnLst/>
            <a:rect l="l" t="t" r="r" b="b"/>
            <a:pathLst>
              <a:path w="8657653" h="3667697">
                <a:moveTo>
                  <a:pt x="0" y="0"/>
                </a:moveTo>
                <a:lnTo>
                  <a:pt x="8657653" y="0"/>
                </a:lnTo>
                <a:lnTo>
                  <a:pt x="8657653" y="3667696"/>
                </a:lnTo>
                <a:lnTo>
                  <a:pt x="0" y="3667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972800" y="-1194005"/>
            <a:ext cx="6961247" cy="2222705"/>
          </a:xfrm>
          <a:custGeom>
            <a:avLst/>
            <a:gdLst/>
            <a:ahLst/>
            <a:cxnLst/>
            <a:rect l="l" t="t" r="r" b="b"/>
            <a:pathLst>
              <a:path w="6961247" h="2222705">
                <a:moveTo>
                  <a:pt x="0" y="0"/>
                </a:moveTo>
                <a:lnTo>
                  <a:pt x="6961247" y="0"/>
                </a:lnTo>
                <a:lnTo>
                  <a:pt x="6961247" y="2222705"/>
                </a:lnTo>
                <a:lnTo>
                  <a:pt x="0" y="22227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031223" y="2901549"/>
            <a:ext cx="831938" cy="787107"/>
          </a:xfrm>
          <a:custGeom>
            <a:avLst/>
            <a:gdLst/>
            <a:ahLst/>
            <a:cxnLst/>
            <a:rect l="l" t="t" r="r" b="b"/>
            <a:pathLst>
              <a:path w="831938" h="787107">
                <a:moveTo>
                  <a:pt x="0" y="0"/>
                </a:moveTo>
                <a:lnTo>
                  <a:pt x="831938" y="0"/>
                </a:lnTo>
                <a:lnTo>
                  <a:pt x="831938" y="787107"/>
                </a:lnTo>
                <a:lnTo>
                  <a:pt x="0" y="7871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666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48415" y="-133350"/>
            <a:ext cx="8276864" cy="230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48537D"/>
                </a:solidFill>
                <a:latin typeface="Candal"/>
                <a:ea typeface="Candal"/>
                <a:cs typeface="Candal"/>
                <a:sym typeface="Candal"/>
              </a:rPr>
              <a:t>Data Preprocessing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31223" y="2844399"/>
            <a:ext cx="11613803" cy="6607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2"/>
              </a:lnSpc>
            </a:pPr>
            <a:r>
              <a:rPr lang="en-US" sz="3130">
                <a:solidFill>
                  <a:srgbClr val="48537D"/>
                </a:solidFill>
                <a:latin typeface="Candal"/>
                <a:ea typeface="Candal"/>
                <a:cs typeface="Candal"/>
                <a:sym typeface="Candal"/>
              </a:rPr>
              <a:t>Removed duplicates and null/empty rows</a:t>
            </a:r>
          </a:p>
          <a:p>
            <a:pPr algn="ctr">
              <a:lnSpc>
                <a:spcPts val="4382"/>
              </a:lnSpc>
            </a:pPr>
            <a:endParaRPr lang="en-US" sz="3130">
              <a:solidFill>
                <a:srgbClr val="48537D"/>
              </a:solidFill>
              <a:latin typeface="Candal"/>
              <a:ea typeface="Candal"/>
              <a:cs typeface="Candal"/>
              <a:sym typeface="Candal"/>
            </a:endParaRPr>
          </a:p>
          <a:p>
            <a:pPr algn="ctr">
              <a:lnSpc>
                <a:spcPts val="4382"/>
              </a:lnSpc>
            </a:pPr>
            <a:r>
              <a:rPr lang="en-US" sz="3130">
                <a:solidFill>
                  <a:srgbClr val="48537D"/>
                </a:solidFill>
                <a:latin typeface="Candal"/>
                <a:ea typeface="Candal"/>
                <a:cs typeface="Candal"/>
                <a:sym typeface="Candal"/>
              </a:rPr>
              <a:t>Cleaned text: URLs, punctuation, digits, stopwords</a:t>
            </a:r>
          </a:p>
          <a:p>
            <a:pPr algn="ctr">
              <a:lnSpc>
                <a:spcPts val="4382"/>
              </a:lnSpc>
            </a:pPr>
            <a:endParaRPr lang="en-US" sz="3130">
              <a:solidFill>
                <a:srgbClr val="48537D"/>
              </a:solidFill>
              <a:latin typeface="Candal"/>
              <a:ea typeface="Candal"/>
              <a:cs typeface="Candal"/>
              <a:sym typeface="Candal"/>
            </a:endParaRPr>
          </a:p>
          <a:p>
            <a:pPr algn="ctr">
              <a:lnSpc>
                <a:spcPts val="4382"/>
              </a:lnSpc>
            </a:pPr>
            <a:r>
              <a:rPr lang="en-US" sz="3130">
                <a:solidFill>
                  <a:srgbClr val="48537D"/>
                </a:solidFill>
                <a:latin typeface="Candal"/>
                <a:ea typeface="Candal"/>
                <a:cs typeface="Candal"/>
                <a:sym typeface="Candal"/>
              </a:rPr>
              <a:t>Normalized text to lowercase</a:t>
            </a:r>
          </a:p>
          <a:p>
            <a:pPr algn="ctr">
              <a:lnSpc>
                <a:spcPts val="4382"/>
              </a:lnSpc>
            </a:pPr>
            <a:endParaRPr lang="en-US" sz="3130">
              <a:solidFill>
                <a:srgbClr val="48537D"/>
              </a:solidFill>
              <a:latin typeface="Candal"/>
              <a:ea typeface="Candal"/>
              <a:cs typeface="Candal"/>
              <a:sym typeface="Candal"/>
            </a:endParaRPr>
          </a:p>
          <a:p>
            <a:pPr algn="ctr">
              <a:lnSpc>
                <a:spcPts val="4382"/>
              </a:lnSpc>
            </a:pPr>
            <a:r>
              <a:rPr lang="en-US" sz="3130">
                <a:solidFill>
                  <a:srgbClr val="48537D"/>
                </a:solidFill>
                <a:latin typeface="Candal"/>
                <a:ea typeface="Candal"/>
                <a:cs typeface="Candal"/>
                <a:sym typeface="Candal"/>
              </a:rPr>
              <a:t>Combined title and text → full_text</a:t>
            </a:r>
          </a:p>
          <a:p>
            <a:pPr algn="ctr">
              <a:lnSpc>
                <a:spcPts val="4382"/>
              </a:lnSpc>
            </a:pPr>
            <a:endParaRPr lang="en-US" sz="3130">
              <a:solidFill>
                <a:srgbClr val="48537D"/>
              </a:solidFill>
              <a:latin typeface="Candal"/>
              <a:ea typeface="Candal"/>
              <a:cs typeface="Candal"/>
              <a:sym typeface="Candal"/>
            </a:endParaRPr>
          </a:p>
          <a:p>
            <a:pPr algn="ctr">
              <a:lnSpc>
                <a:spcPts val="4382"/>
              </a:lnSpc>
              <a:spcBef>
                <a:spcPct val="0"/>
              </a:spcBef>
            </a:pPr>
            <a:r>
              <a:rPr lang="en-US" sz="3130">
                <a:solidFill>
                  <a:srgbClr val="48537D"/>
                </a:solidFill>
                <a:latin typeface="Candal"/>
                <a:ea typeface="Candal"/>
                <a:cs typeface="Candal"/>
                <a:sym typeface="Candal"/>
              </a:rPr>
              <a:t>Tokenized and converted to sequences</a:t>
            </a:r>
          </a:p>
          <a:p>
            <a:pPr algn="ctr">
              <a:lnSpc>
                <a:spcPts val="4382"/>
              </a:lnSpc>
              <a:spcBef>
                <a:spcPct val="0"/>
              </a:spcBef>
            </a:pPr>
            <a:endParaRPr lang="en-US" sz="3130">
              <a:solidFill>
                <a:srgbClr val="48537D"/>
              </a:solidFill>
              <a:latin typeface="Candal"/>
              <a:ea typeface="Candal"/>
              <a:cs typeface="Candal"/>
              <a:sym typeface="Candal"/>
            </a:endParaRPr>
          </a:p>
          <a:p>
            <a:pPr algn="ctr">
              <a:lnSpc>
                <a:spcPts val="4382"/>
              </a:lnSpc>
              <a:spcBef>
                <a:spcPct val="0"/>
              </a:spcBef>
            </a:pPr>
            <a:r>
              <a:rPr lang="en-US" sz="3130">
                <a:solidFill>
                  <a:srgbClr val="48537D"/>
                </a:solidFill>
                <a:latin typeface="Candal"/>
                <a:ea typeface="Candal"/>
                <a:cs typeface="Candal"/>
                <a:sym typeface="Candal"/>
              </a:rPr>
              <a:t>Padded sequences for Deep Learning models</a:t>
            </a:r>
          </a:p>
          <a:p>
            <a:pPr algn="ctr">
              <a:lnSpc>
                <a:spcPts val="4382"/>
              </a:lnSpc>
              <a:spcBef>
                <a:spcPct val="0"/>
              </a:spcBef>
            </a:pPr>
            <a:endParaRPr lang="en-US" sz="3130">
              <a:solidFill>
                <a:srgbClr val="48537D"/>
              </a:solidFill>
              <a:latin typeface="Candal"/>
              <a:ea typeface="Candal"/>
              <a:cs typeface="Candal"/>
              <a:sym typeface="Candal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3829192" y="3909933"/>
            <a:ext cx="831938" cy="787107"/>
          </a:xfrm>
          <a:custGeom>
            <a:avLst/>
            <a:gdLst/>
            <a:ahLst/>
            <a:cxnLst/>
            <a:rect l="l" t="t" r="r" b="b"/>
            <a:pathLst>
              <a:path w="831938" h="787107">
                <a:moveTo>
                  <a:pt x="0" y="0"/>
                </a:moveTo>
                <a:lnTo>
                  <a:pt x="831938" y="0"/>
                </a:lnTo>
                <a:lnTo>
                  <a:pt x="831938" y="787107"/>
                </a:lnTo>
                <a:lnTo>
                  <a:pt x="0" y="7871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6665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467314" y="4800377"/>
            <a:ext cx="831938" cy="787107"/>
          </a:xfrm>
          <a:custGeom>
            <a:avLst/>
            <a:gdLst/>
            <a:ahLst/>
            <a:cxnLst/>
            <a:rect l="l" t="t" r="r" b="b"/>
            <a:pathLst>
              <a:path w="831938" h="787107">
                <a:moveTo>
                  <a:pt x="0" y="0"/>
                </a:moveTo>
                <a:lnTo>
                  <a:pt x="831938" y="0"/>
                </a:lnTo>
                <a:lnTo>
                  <a:pt x="831938" y="787106"/>
                </a:lnTo>
                <a:lnTo>
                  <a:pt x="0" y="787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666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686847" y="6176493"/>
            <a:ext cx="831938" cy="787107"/>
          </a:xfrm>
          <a:custGeom>
            <a:avLst/>
            <a:gdLst/>
            <a:ahLst/>
            <a:cxnLst/>
            <a:rect l="l" t="t" r="r" b="b"/>
            <a:pathLst>
              <a:path w="831938" h="787107">
                <a:moveTo>
                  <a:pt x="0" y="0"/>
                </a:moveTo>
                <a:lnTo>
                  <a:pt x="831938" y="0"/>
                </a:lnTo>
                <a:lnTo>
                  <a:pt x="831938" y="787107"/>
                </a:lnTo>
                <a:lnTo>
                  <a:pt x="0" y="7871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6665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270878" y="7181180"/>
            <a:ext cx="831938" cy="787107"/>
          </a:xfrm>
          <a:custGeom>
            <a:avLst/>
            <a:gdLst/>
            <a:ahLst/>
            <a:cxnLst/>
            <a:rect l="l" t="t" r="r" b="b"/>
            <a:pathLst>
              <a:path w="831938" h="787107">
                <a:moveTo>
                  <a:pt x="0" y="0"/>
                </a:moveTo>
                <a:lnTo>
                  <a:pt x="831938" y="0"/>
                </a:lnTo>
                <a:lnTo>
                  <a:pt x="831938" y="787106"/>
                </a:lnTo>
                <a:lnTo>
                  <a:pt x="0" y="787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666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854909" y="8185866"/>
            <a:ext cx="831938" cy="787107"/>
          </a:xfrm>
          <a:custGeom>
            <a:avLst/>
            <a:gdLst/>
            <a:ahLst/>
            <a:cxnLst/>
            <a:rect l="l" t="t" r="r" b="b"/>
            <a:pathLst>
              <a:path w="831938" h="787107">
                <a:moveTo>
                  <a:pt x="0" y="0"/>
                </a:moveTo>
                <a:lnTo>
                  <a:pt x="831938" y="0"/>
                </a:lnTo>
                <a:lnTo>
                  <a:pt x="831938" y="787107"/>
                </a:lnTo>
                <a:lnTo>
                  <a:pt x="0" y="7871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6665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583</Words>
  <Application>Microsoft Macintosh PowerPoint</Application>
  <PresentationFormat>Custom</PresentationFormat>
  <Paragraphs>192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Candal</vt:lpstr>
      <vt:lpstr>Arial</vt:lpstr>
      <vt:lpstr>Glacial Indifference Bold</vt:lpstr>
      <vt:lpstr>Composite Bold</vt:lpstr>
      <vt:lpstr>League Spartan</vt:lpstr>
      <vt:lpstr>Glacial Indifference</vt:lpstr>
      <vt:lpstr>Archivo Black</vt:lpstr>
      <vt:lpstr>Calibri</vt:lpstr>
      <vt:lpstr>Canva Sans</vt:lpstr>
      <vt:lpstr>Composite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News Detection using Machine Learning and Deep Learning</dc:title>
  <cp:lastModifiedBy>bobi19852002barua@gmail.com</cp:lastModifiedBy>
  <cp:revision>5</cp:revision>
  <dcterms:created xsi:type="dcterms:W3CDTF">2006-08-16T00:00:00Z</dcterms:created>
  <dcterms:modified xsi:type="dcterms:W3CDTF">2025-11-26T13:47:01Z</dcterms:modified>
  <dc:identifier>DAG2Dm9D5B8</dc:identifier>
</cp:coreProperties>
</file>